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ustom.xml" ContentType="application/vnd.openxmlformats-officedocument.custom-propertie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7" r:id="rId2"/>
  </p:sldMasterIdLst>
  <p:notesMasterIdLst>
    <p:notesMasterId r:id="rId24"/>
  </p:notesMasterIdLst>
  <p:sldIdLst>
    <p:sldId id="374" r:id="rId3"/>
    <p:sldId id="375" r:id="rId4"/>
    <p:sldId id="376" r:id="rId5"/>
    <p:sldId id="377" r:id="rId6"/>
    <p:sldId id="378" r:id="rId7"/>
    <p:sldId id="379" r:id="rId8"/>
    <p:sldId id="380" r:id="rId9"/>
    <p:sldId id="381" r:id="rId10"/>
    <p:sldId id="382" r:id="rId11"/>
    <p:sldId id="383" r:id="rId12"/>
    <p:sldId id="385" r:id="rId13"/>
    <p:sldId id="386" r:id="rId14"/>
    <p:sldId id="387" r:id="rId15"/>
    <p:sldId id="388" r:id="rId16"/>
    <p:sldId id="389" r:id="rId17"/>
    <p:sldId id="390" r:id="rId18"/>
    <p:sldId id="391" r:id="rId19"/>
    <p:sldId id="392" r:id="rId20"/>
    <p:sldId id="393" r:id="rId21"/>
    <p:sldId id="394" r:id="rId22"/>
    <p:sldId id="395"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showPr>
  <p:clrMru>
    <a:srgbClr val="0000FF"/>
    <a:srgbClr val="FFB757"/>
    <a:srgbClr val="FFC475"/>
    <a:srgbClr val="FFB44F"/>
    <a:srgbClr val="FFC679"/>
    <a:srgbClr val="FFCD8B"/>
    <a:srgbClr val="FFC981"/>
    <a:srgbClr val="FFD9A7"/>
    <a:srgbClr val="223366"/>
    <a:srgbClr val="213163"/>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7132" autoAdjust="0"/>
    <p:restoredTop sz="92965" autoAdjust="0"/>
  </p:normalViewPr>
  <p:slideViewPr>
    <p:cSldViewPr snapToGrid="0">
      <p:cViewPr>
        <p:scale>
          <a:sx n="100" d="100"/>
          <a:sy n="100" d="100"/>
        </p:scale>
        <p:origin x="-1944" y="-780"/>
      </p:cViewPr>
      <p:guideLst>
        <p:guide orient="horz" pos="540"/>
        <p:guide orient="horz" pos="1620"/>
        <p:guide orient="horz" pos="660"/>
        <p:guide pos="144"/>
      </p:guideLst>
    </p:cSldViewPr>
  </p:slideViewPr>
  <p:notesTextViewPr>
    <p:cViewPr>
      <p:scale>
        <a:sx n="1" d="1"/>
        <a:sy n="1" d="1"/>
      </p:scale>
      <p:origin x="0" y="0"/>
    </p:cViewPr>
  </p:notesTextViewPr>
  <p:sorterViewPr>
    <p:cViewPr>
      <p:scale>
        <a:sx n="100" d="100"/>
        <a:sy n="100"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1048720"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721"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0" name="Slide Image Placeholder 1"/>
          <p:cNvSpPr>
            <a:spLocks noGrp="1" noRot="1" noChangeAspect="1"/>
          </p:cNvSpPr>
          <p:nvPr>
            <p:ph type="sldImg"/>
          </p:nvPr>
        </p:nvSpPr>
        <p:spPr>
          <a:xfrm>
            <a:off x="533400" y="763588"/>
            <a:ext cx="6704013" cy="3771900"/>
          </a:xfrm>
        </p:spPr>
      </p:sp>
      <p:sp>
        <p:nvSpPr>
          <p:cNvPr id="1048591"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pPr>
            <a:endParaRPr lang="en-US" b="1" dirty="0">
              <a:latin typeface="Calibri"/>
              <a:cs typeface="Calibri"/>
            </a:endParaRPr>
          </a:p>
        </p:txBody>
      </p:sp>
      <p:sp>
        <p:nvSpPr>
          <p:cNvPr id="1048592"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9" name="PlaceHolder 1"/>
          <p:cNvSpPr>
            <a:spLocks noGrp="1" noRot="1" noChangeAspect="1"/>
          </p:cNvSpPr>
          <p:nvPr>
            <p:ph type="sldImg"/>
          </p:nvPr>
        </p:nvSpPr>
        <p:spPr>
          <a:xfrm>
            <a:off x="685800" y="1143000"/>
            <a:ext cx="5486400" cy="3086100"/>
          </a:xfrm>
          <a:prstGeom prst="rect">
            <a:avLst/>
          </a:prstGeom>
        </p:spPr>
      </p:sp>
      <p:sp>
        <p:nvSpPr>
          <p:cNvPr id="104866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104866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11</a:t>
            </a:fld>
            <a:endParaRPr lang="en-US" sz="1200" b="0" strike="noStrike" spc="-1">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4" name="PlaceHolder 1"/>
          <p:cNvSpPr>
            <a:spLocks noGrp="1" noRot="1" noChangeAspect="1"/>
          </p:cNvSpPr>
          <p:nvPr>
            <p:ph type="sldImg"/>
          </p:nvPr>
        </p:nvSpPr>
        <p:spPr>
          <a:xfrm>
            <a:off x="685800" y="1143000"/>
            <a:ext cx="5486400" cy="3086100"/>
          </a:xfrm>
          <a:prstGeom prst="rect">
            <a:avLst/>
          </a:prstGeom>
        </p:spPr>
      </p:sp>
      <p:sp>
        <p:nvSpPr>
          <p:cNvPr id="1048665"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1048666"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12</a:t>
            </a:fld>
            <a:endParaRPr lang="en-US" sz="1200" b="0" strike="noStrike" spc="-1">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0" name="PlaceHolder 1"/>
          <p:cNvSpPr>
            <a:spLocks noGrp="1" noRot="1" noChangeAspect="1"/>
          </p:cNvSpPr>
          <p:nvPr>
            <p:ph type="sldImg"/>
          </p:nvPr>
        </p:nvSpPr>
        <p:spPr>
          <a:xfrm>
            <a:off x="685800" y="1143000"/>
            <a:ext cx="5486400" cy="3086100"/>
          </a:xfrm>
          <a:prstGeom prst="rect">
            <a:avLst/>
          </a:prstGeom>
        </p:spPr>
      </p:sp>
      <p:sp>
        <p:nvSpPr>
          <p:cNvPr id="1048671"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1048672"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15</a:t>
            </a:fld>
            <a:endParaRPr lang="en-US" sz="1200" b="0" strike="noStrike" spc="-1">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5" name="PlaceHolder 1"/>
          <p:cNvSpPr>
            <a:spLocks noGrp="1" noRot="1" noChangeAspect="1"/>
          </p:cNvSpPr>
          <p:nvPr>
            <p:ph type="sldImg"/>
          </p:nvPr>
        </p:nvSpPr>
        <p:spPr>
          <a:xfrm>
            <a:off x="685800" y="1143000"/>
            <a:ext cx="5486400" cy="3086100"/>
          </a:xfrm>
          <a:prstGeom prst="rect">
            <a:avLst/>
          </a:prstGeom>
        </p:spPr>
      </p:sp>
      <p:sp>
        <p:nvSpPr>
          <p:cNvPr id="1048676"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1048677"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16</a:t>
            </a:fld>
            <a:endParaRPr lang="en-US" sz="1200" b="0" strike="noStrike" spc="-1">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0" name="PlaceHolder 1"/>
          <p:cNvSpPr>
            <a:spLocks noGrp="1" noRot="1" noChangeAspect="1"/>
          </p:cNvSpPr>
          <p:nvPr>
            <p:ph type="sldImg"/>
          </p:nvPr>
        </p:nvSpPr>
        <p:spPr>
          <a:xfrm>
            <a:off x="685800" y="1143000"/>
            <a:ext cx="5486400" cy="3086100"/>
          </a:xfrm>
          <a:prstGeom prst="rect">
            <a:avLst/>
          </a:prstGeom>
        </p:spPr>
      </p:sp>
      <p:sp>
        <p:nvSpPr>
          <p:cNvPr id="1048681"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1048682"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18</a:t>
            </a:fld>
            <a:endParaRPr lang="en-US" sz="1200" b="0" strike="noStrike" spc="-1">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5" name="PlaceHolder 1"/>
          <p:cNvSpPr>
            <a:spLocks noGrp="1" noRot="1" noChangeAspect="1"/>
          </p:cNvSpPr>
          <p:nvPr>
            <p:ph type="sldImg"/>
          </p:nvPr>
        </p:nvSpPr>
        <p:spPr>
          <a:xfrm>
            <a:off x="685800" y="1143000"/>
            <a:ext cx="5486400" cy="3086100"/>
          </a:xfrm>
          <a:prstGeom prst="rect">
            <a:avLst/>
          </a:prstGeom>
        </p:spPr>
      </p:sp>
      <p:sp>
        <p:nvSpPr>
          <p:cNvPr id="1048686"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1048687"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19</a:t>
            </a:fld>
            <a:endParaRPr lang="en-US" sz="1200" b="0" strike="noStrike" spc="-1">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1048690"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1048691"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3" name="PlaceHolder 1"/>
          <p:cNvSpPr>
            <a:spLocks noGrp="1" noRot="1" noChangeAspect="1"/>
          </p:cNvSpPr>
          <p:nvPr>
            <p:ph type="sldImg"/>
          </p:nvPr>
        </p:nvSpPr>
        <p:spPr>
          <a:xfrm>
            <a:off x="685800" y="1143000"/>
            <a:ext cx="5486400" cy="3086100"/>
          </a:xfrm>
          <a:prstGeom prst="rect">
            <a:avLst/>
          </a:prstGeom>
        </p:spPr>
      </p:sp>
      <p:sp>
        <p:nvSpPr>
          <p:cNvPr id="1048694"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1048695"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21</a:t>
            </a:fld>
            <a:endParaRPr lang="en-US"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1048595"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48596"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1048599"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1048600"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1048604"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1048605"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1048609"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1048610"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1048614"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1048615"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1048619"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1048620"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3" name="PlaceHolder 1"/>
          <p:cNvSpPr>
            <a:spLocks noGrp="1" noRot="1" noChangeAspect="1"/>
          </p:cNvSpPr>
          <p:nvPr>
            <p:ph type="sldImg"/>
          </p:nvPr>
        </p:nvSpPr>
        <p:spPr>
          <a:xfrm>
            <a:off x="685800" y="1143000"/>
            <a:ext cx="5486400" cy="3086100"/>
          </a:xfrm>
          <a:prstGeom prst="rect">
            <a:avLst/>
          </a:prstGeom>
        </p:spPr>
      </p:sp>
      <p:sp>
        <p:nvSpPr>
          <p:cNvPr id="1048624"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1048625"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8</a:t>
            </a:fld>
            <a:endParaRPr lang="en-US" sz="12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9" name="PlaceHolder 1"/>
          <p:cNvSpPr>
            <a:spLocks noGrp="1" noRot="1" noChangeAspect="1"/>
          </p:cNvSpPr>
          <p:nvPr>
            <p:ph type="sldImg"/>
          </p:nvPr>
        </p:nvSpPr>
        <p:spPr>
          <a:xfrm>
            <a:off x="685800" y="1143000"/>
            <a:ext cx="5486400" cy="3086100"/>
          </a:xfrm>
          <a:prstGeom prst="rect">
            <a:avLst/>
          </a:prstGeom>
        </p:spPr>
      </p:sp>
      <p:sp>
        <p:nvSpPr>
          <p:cNvPr id="104864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104864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10</a:t>
            </a:fld>
            <a:endParaRPr lang="en-US"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048593"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1048703"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1048699"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1048700"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048580"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1048581"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48582" name="Date Placeholder 3"/>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4/16/2024</a:t>
            </a:fld>
            <a:endParaRPr lang="en-US"/>
          </a:p>
        </p:txBody>
      </p:sp>
      <p:sp>
        <p:nvSpPr>
          <p:cNvPr id="1048583"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1048584"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1048626"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lvl1pPr>
            <a:lvl2pPr lvl="1" algn="l">
              <a:lnSpc>
                <a:spcPct val="100000"/>
              </a:lnSpc>
              <a:spcBef>
                <a:spcPts val="0"/>
              </a:spcBef>
              <a:spcAft>
                <a:spcPts val="0"/>
              </a:spcAft>
              <a:buSzPts val="2800"/>
              <a:buNone/>
            </a:lvl2pPr>
            <a:lvl3pPr lvl="2" algn="l">
              <a:lnSpc>
                <a:spcPct val="100000"/>
              </a:lnSpc>
              <a:spcBef>
                <a:spcPts val="0"/>
              </a:spcBef>
              <a:spcAft>
                <a:spcPts val="0"/>
              </a:spcAft>
              <a:buSzPts val="2800"/>
              <a:buNone/>
            </a:lvl3pPr>
            <a:lvl4pPr lvl="3" algn="l">
              <a:lnSpc>
                <a:spcPct val="100000"/>
              </a:lnSpc>
              <a:spcBef>
                <a:spcPts val="0"/>
              </a:spcBef>
              <a:spcAft>
                <a:spcPts val="0"/>
              </a:spcAft>
              <a:buSzPts val="2800"/>
              <a:buNone/>
            </a:lvl4pPr>
            <a:lvl5pPr lvl="4" algn="l">
              <a:lnSpc>
                <a:spcPct val="100000"/>
              </a:lnSpc>
              <a:spcBef>
                <a:spcPts val="0"/>
              </a:spcBef>
              <a:spcAft>
                <a:spcPts val="0"/>
              </a:spcAft>
              <a:buSzPts val="2800"/>
              <a:buNone/>
            </a:lvl5pPr>
            <a:lvl6pPr lvl="5" algn="l">
              <a:lnSpc>
                <a:spcPct val="100000"/>
              </a:lnSpc>
              <a:spcBef>
                <a:spcPts val="0"/>
              </a:spcBef>
              <a:spcAft>
                <a:spcPts val="0"/>
              </a:spcAft>
              <a:buSzPts val="2800"/>
              <a:buNone/>
            </a:lvl6pPr>
            <a:lvl7pPr lvl="6" algn="l">
              <a:lnSpc>
                <a:spcPct val="100000"/>
              </a:lnSpc>
              <a:spcBef>
                <a:spcPts val="0"/>
              </a:spcBef>
              <a:spcAft>
                <a:spcPts val="0"/>
              </a:spcAft>
              <a:buSzPts val="2800"/>
              <a:buNone/>
            </a:lvl7pPr>
            <a:lvl8pPr lvl="7" algn="l">
              <a:lnSpc>
                <a:spcPct val="100000"/>
              </a:lnSpc>
              <a:spcBef>
                <a:spcPts val="0"/>
              </a:spcBef>
              <a:spcAft>
                <a:spcPts val="0"/>
              </a:spcAft>
              <a:buSzPts val="2800"/>
              <a:buNone/>
            </a:lvl8pPr>
            <a:lvl9pPr lvl="8" algn="l">
              <a:lnSpc>
                <a:spcPct val="100000"/>
              </a:lnSpc>
              <a:spcBef>
                <a:spcPts val="0"/>
              </a:spcBef>
              <a:spcAft>
                <a:spcPts val="0"/>
              </a:spcAft>
              <a:buSzPts val="2800"/>
              <a:buNone/>
            </a:lvl9pPr>
          </a:lstStyle>
          <a:p>
            <a:endParaRPr/>
          </a:p>
        </p:txBody>
      </p:sp>
      <p:sp>
        <p:nvSpPr>
          <p:cNvPr id="1048627"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1048628"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1048629"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1048704"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lvl1pPr>
            <a:lvl2pPr lvl="1" algn="l">
              <a:lnSpc>
                <a:spcPct val="100000"/>
              </a:lnSpc>
              <a:spcBef>
                <a:spcPts val="0"/>
              </a:spcBef>
              <a:spcAft>
                <a:spcPts val="0"/>
              </a:spcAft>
              <a:buSzPts val="2800"/>
              <a:buNone/>
            </a:lvl2pPr>
            <a:lvl3pPr lvl="2" algn="l">
              <a:lnSpc>
                <a:spcPct val="100000"/>
              </a:lnSpc>
              <a:spcBef>
                <a:spcPts val="0"/>
              </a:spcBef>
              <a:spcAft>
                <a:spcPts val="0"/>
              </a:spcAft>
              <a:buSzPts val="2800"/>
              <a:buNone/>
            </a:lvl3pPr>
            <a:lvl4pPr lvl="3" algn="l">
              <a:lnSpc>
                <a:spcPct val="100000"/>
              </a:lnSpc>
              <a:spcBef>
                <a:spcPts val="0"/>
              </a:spcBef>
              <a:spcAft>
                <a:spcPts val="0"/>
              </a:spcAft>
              <a:buSzPts val="2800"/>
              <a:buNone/>
            </a:lvl4pPr>
            <a:lvl5pPr lvl="4" algn="l">
              <a:lnSpc>
                <a:spcPct val="100000"/>
              </a:lnSpc>
              <a:spcBef>
                <a:spcPts val="0"/>
              </a:spcBef>
              <a:spcAft>
                <a:spcPts val="0"/>
              </a:spcAft>
              <a:buSzPts val="2800"/>
              <a:buNone/>
            </a:lvl5pPr>
            <a:lvl6pPr lvl="5" algn="l">
              <a:lnSpc>
                <a:spcPct val="100000"/>
              </a:lnSpc>
              <a:spcBef>
                <a:spcPts val="0"/>
              </a:spcBef>
              <a:spcAft>
                <a:spcPts val="0"/>
              </a:spcAft>
              <a:buSzPts val="2800"/>
              <a:buNone/>
            </a:lvl6pPr>
            <a:lvl7pPr lvl="6" algn="l">
              <a:lnSpc>
                <a:spcPct val="100000"/>
              </a:lnSpc>
              <a:spcBef>
                <a:spcPts val="0"/>
              </a:spcBef>
              <a:spcAft>
                <a:spcPts val="0"/>
              </a:spcAft>
              <a:buSzPts val="2800"/>
              <a:buNone/>
            </a:lvl7pPr>
            <a:lvl8pPr lvl="7" algn="l">
              <a:lnSpc>
                <a:spcPct val="100000"/>
              </a:lnSpc>
              <a:spcBef>
                <a:spcPts val="0"/>
              </a:spcBef>
              <a:spcAft>
                <a:spcPts val="0"/>
              </a:spcAft>
              <a:buSzPts val="2800"/>
              <a:buNone/>
            </a:lvl8pPr>
            <a:lvl9pPr lvl="8" algn="l">
              <a:lnSpc>
                <a:spcPct val="100000"/>
              </a:lnSpc>
              <a:spcBef>
                <a:spcPts val="0"/>
              </a:spcBef>
              <a:spcAft>
                <a:spcPts val="0"/>
              </a:spcAft>
              <a:buSzPts val="2800"/>
              <a:buNone/>
            </a:lvl9pPr>
          </a:lstStyle>
          <a:p>
            <a:endParaRPr/>
          </a:p>
        </p:txBody>
      </p:sp>
      <p:sp>
        <p:nvSpPr>
          <p:cNvPr id="1048705"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1048706"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048707"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1048708"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1048709"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lvl1pPr>
            <a:lvl2pPr lvl="1" algn="l">
              <a:lnSpc>
                <a:spcPct val="100000"/>
              </a:lnSpc>
              <a:spcBef>
                <a:spcPts val="0"/>
              </a:spcBef>
              <a:spcAft>
                <a:spcPts val="0"/>
              </a:spcAft>
              <a:buSzPts val="2800"/>
              <a:buNone/>
            </a:lvl2pPr>
            <a:lvl3pPr lvl="2" algn="l">
              <a:lnSpc>
                <a:spcPct val="100000"/>
              </a:lnSpc>
              <a:spcBef>
                <a:spcPts val="0"/>
              </a:spcBef>
              <a:spcAft>
                <a:spcPts val="0"/>
              </a:spcAft>
              <a:buSzPts val="2800"/>
              <a:buNone/>
            </a:lvl3pPr>
            <a:lvl4pPr lvl="3" algn="l">
              <a:lnSpc>
                <a:spcPct val="100000"/>
              </a:lnSpc>
              <a:spcBef>
                <a:spcPts val="0"/>
              </a:spcBef>
              <a:spcAft>
                <a:spcPts val="0"/>
              </a:spcAft>
              <a:buSzPts val="2800"/>
              <a:buNone/>
            </a:lvl4pPr>
            <a:lvl5pPr lvl="4" algn="l">
              <a:lnSpc>
                <a:spcPct val="100000"/>
              </a:lnSpc>
              <a:spcBef>
                <a:spcPts val="0"/>
              </a:spcBef>
              <a:spcAft>
                <a:spcPts val="0"/>
              </a:spcAft>
              <a:buSzPts val="2800"/>
              <a:buNone/>
            </a:lvl5pPr>
            <a:lvl6pPr lvl="5" algn="l">
              <a:lnSpc>
                <a:spcPct val="100000"/>
              </a:lnSpc>
              <a:spcBef>
                <a:spcPts val="0"/>
              </a:spcBef>
              <a:spcAft>
                <a:spcPts val="0"/>
              </a:spcAft>
              <a:buSzPts val="2800"/>
              <a:buNone/>
            </a:lvl6pPr>
            <a:lvl7pPr lvl="6" algn="l">
              <a:lnSpc>
                <a:spcPct val="100000"/>
              </a:lnSpc>
              <a:spcBef>
                <a:spcPts val="0"/>
              </a:spcBef>
              <a:spcAft>
                <a:spcPts val="0"/>
              </a:spcAft>
              <a:buSzPts val="2800"/>
              <a:buNone/>
            </a:lvl7pPr>
            <a:lvl8pPr lvl="7" algn="l">
              <a:lnSpc>
                <a:spcPct val="100000"/>
              </a:lnSpc>
              <a:spcBef>
                <a:spcPts val="0"/>
              </a:spcBef>
              <a:spcAft>
                <a:spcPts val="0"/>
              </a:spcAft>
              <a:buSzPts val="2800"/>
              <a:buNone/>
            </a:lvl8pPr>
            <a:lvl9pPr lvl="8" algn="l">
              <a:lnSpc>
                <a:spcPct val="100000"/>
              </a:lnSpc>
              <a:spcBef>
                <a:spcPts val="0"/>
              </a:spcBef>
              <a:spcAft>
                <a:spcPts val="0"/>
              </a:spcAft>
              <a:buSzPts val="2800"/>
              <a:buNone/>
            </a:lvl9pPr>
          </a:lstStyle>
          <a:p>
            <a:endParaRPr/>
          </a:p>
        </p:txBody>
      </p:sp>
      <p:sp>
        <p:nvSpPr>
          <p:cNvPr id="1048710"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048711"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048712"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1048696"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048697"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048698"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104871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04871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1048715"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716"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048717"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048718"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lvl1pPr>
            <a:lvl2pPr marL="914378" lvl="1" indent="-317492" algn="l">
              <a:lnSpc>
                <a:spcPct val="115000"/>
              </a:lnSpc>
              <a:spcBef>
                <a:spcPts val="1600"/>
              </a:spcBef>
              <a:spcAft>
                <a:spcPts val="0"/>
              </a:spcAft>
              <a:buSzPts val="1400"/>
              <a:buChar char="○"/>
            </a:lvl2pPr>
            <a:lvl3pPr marL="1371566" lvl="2" indent="-317492" algn="l">
              <a:lnSpc>
                <a:spcPct val="115000"/>
              </a:lnSpc>
              <a:spcBef>
                <a:spcPts val="1600"/>
              </a:spcBef>
              <a:spcAft>
                <a:spcPts val="0"/>
              </a:spcAft>
              <a:buSzPts val="1400"/>
              <a:buChar char="■"/>
            </a:lvl3pPr>
            <a:lvl4pPr marL="1828754" lvl="3" indent="-317492" algn="l">
              <a:lnSpc>
                <a:spcPct val="115000"/>
              </a:lnSpc>
              <a:spcBef>
                <a:spcPts val="1600"/>
              </a:spcBef>
              <a:spcAft>
                <a:spcPts val="0"/>
              </a:spcAft>
              <a:buSzPts val="1400"/>
              <a:buChar char="●"/>
            </a:lvl4pPr>
            <a:lvl5pPr marL="2285943" lvl="4" indent="-317492" algn="l">
              <a:lnSpc>
                <a:spcPct val="115000"/>
              </a:lnSpc>
              <a:spcBef>
                <a:spcPts val="1600"/>
              </a:spcBef>
              <a:spcAft>
                <a:spcPts val="0"/>
              </a:spcAft>
              <a:buSzPts val="1400"/>
              <a:buChar char="○"/>
            </a:lvl5pPr>
            <a:lvl6pPr marL="2743132" lvl="5" indent="-317492" algn="l">
              <a:lnSpc>
                <a:spcPct val="115000"/>
              </a:lnSpc>
              <a:spcBef>
                <a:spcPts val="1600"/>
              </a:spcBef>
              <a:spcAft>
                <a:spcPts val="0"/>
              </a:spcAft>
              <a:buSzPts val="1400"/>
              <a:buChar char="■"/>
            </a:lvl6pPr>
            <a:lvl7pPr marL="3200320" lvl="6" indent="-317492" algn="l">
              <a:lnSpc>
                <a:spcPct val="115000"/>
              </a:lnSpc>
              <a:spcBef>
                <a:spcPts val="1600"/>
              </a:spcBef>
              <a:spcAft>
                <a:spcPts val="0"/>
              </a:spcAft>
              <a:buSzPts val="1400"/>
              <a:buChar char="●"/>
            </a:lvl7pPr>
            <a:lvl8pPr marL="3657509" lvl="7" indent="-317492" algn="l">
              <a:lnSpc>
                <a:spcPct val="115000"/>
              </a:lnSpc>
              <a:spcBef>
                <a:spcPts val="1600"/>
              </a:spcBef>
              <a:spcAft>
                <a:spcPts val="0"/>
              </a:spcAft>
              <a:buSzPts val="1400"/>
              <a:buChar char="○"/>
            </a:lvl8pPr>
            <a:lvl9pPr marL="4114697" lvl="8" indent="-317492" algn="l">
              <a:lnSpc>
                <a:spcPct val="115000"/>
              </a:lnSpc>
              <a:spcBef>
                <a:spcPts val="1600"/>
              </a:spcBef>
              <a:spcAft>
                <a:spcPts val="1600"/>
              </a:spcAft>
              <a:buSzPts val="1400"/>
              <a:buChar char="■"/>
            </a:lvl9pPr>
          </a:lstStyle>
          <a:p>
            <a:endParaRPr/>
          </a:p>
        </p:txBody>
      </p:sp>
      <p:sp>
        <p:nvSpPr>
          <p:cNvPr id="1048719"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1048701"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lvl1pPr>
          </a:lstStyle>
          <a:p>
            <a:endParaRPr/>
          </a:p>
        </p:txBody>
      </p:sp>
      <p:sp>
        <p:nvSpPr>
          <p:cNvPr id="1048702"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1048576" name="Rectangle 5"/>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577" name="Rectangle 7"/>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578" name="TextBox 12"/>
          <p:cNvSpPr txBox="1"/>
          <p:nvPr userDrawn="1"/>
        </p:nvSpPr>
        <p:spPr>
          <a:xfrm>
            <a:off x="132080" y="65687"/>
            <a:ext cx="3883660" cy="294640"/>
          </a:xfrm>
          <a:prstGeom prst="rect">
            <a:avLst/>
          </a:prstGeom>
          <a:noFill/>
        </p:spPr>
        <p:txBody>
          <a:bodyPr wrap="square" rtlCol="0">
            <a:spAutoFit/>
          </a:bodyPr>
          <a:lstStyle/>
          <a:p>
            <a:r>
              <a:rPr lang="en-US" sz="1600" b="1" dirty="0">
                <a:solidFill>
                  <a:schemeClr val="bg1"/>
                </a:solidFill>
              </a:rPr>
              <a:t>Face Emotion and Age Detection</a:t>
            </a:r>
          </a:p>
        </p:txBody>
      </p:sp>
      <p:sp>
        <p:nvSpPr>
          <p:cNvPr id="1048579" name="Rectangle 15"/>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7152" name="Picture 1"/>
          <p:cNvPicPr>
            <a:picLocks noChangeAspect="1"/>
          </p:cNvPicPr>
          <p:nvPr userDrawn="1"/>
        </p:nvPicPr>
        <p:blipFill>
          <a:blip r:embed="rId14"/>
          <a:srcRect/>
          <a:stretch>
            <a:fill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UDIPA9002/Spam-Email-detection"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video" Target="file:///C:\Users\ADMIN\Downloads\Video%20Compressor%20_%20Reduce%20Video%20File%20Size%20Online(4).mp4" TargetMode="Externa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ramar92/TNSDC-NM-Engineering-Colleges.git"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3.jpe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
          <p:cNvGrpSpPr/>
          <p:nvPr/>
        </p:nvGrpSpPr>
        <p:grpSpPr>
          <a:xfrm>
            <a:off x="-35560" y="-5989"/>
            <a:ext cx="9215120" cy="5231678"/>
            <a:chOff x="-13523" y="-66567"/>
            <a:chExt cx="9215120" cy="5231678"/>
          </a:xfrm>
        </p:grpSpPr>
        <p:pic>
          <p:nvPicPr>
            <p:cNvPr id="2097153" name="Picture 3" descr="A blue circle with icons and circles  Description automatically generated with medium confidence"/>
            <p:cNvPicPr>
              <a:picLocks noChangeAspect="1"/>
            </p:cNvPicPr>
            <p:nvPr/>
          </p:nvPicPr>
          <p:blipFill rotWithShape="1">
            <a:blip r:embed="rId3"/>
            <a:srcRect b="15546"/>
            <a:stretch>
              <a:fillRect/>
            </a:stretch>
          </p:blipFill>
          <p:spPr>
            <a:xfrm>
              <a:off x="-10160" y="-66567"/>
              <a:ext cx="9208395" cy="5179723"/>
            </a:xfrm>
            <a:prstGeom prst="rect">
              <a:avLst/>
            </a:prstGeom>
          </p:spPr>
        </p:pic>
        <p:sp>
          <p:nvSpPr>
            <p:cNvPr id="1048585" name="Rectangle 5"/>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48586" name="Google Shape;61;p13"/>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8" name="Google Shape;62;p13"/>
          <p:cNvGrpSpPr/>
          <p:nvPr/>
        </p:nvGrpSpPr>
        <p:grpSpPr>
          <a:xfrm>
            <a:off x="1548292" y="982176"/>
            <a:ext cx="6047412" cy="601034"/>
            <a:chOff x="1567263" y="1495382"/>
            <a:chExt cx="6047412" cy="601034"/>
          </a:xfrm>
        </p:grpSpPr>
        <p:pic>
          <p:nvPicPr>
            <p:cNvPr id="2097154" name="Google Shape;63;p13" descr="A close up of a sign  Description automatically generated"/>
            <p:cNvPicPr preferRelativeResize="0">
              <a:picLocks/>
            </p:cNvPicPr>
            <p:nvPr/>
          </p:nvPicPr>
          <p:blipFill rotWithShape="1">
            <a:blip r:embed="rId4">
              <a:alphaModFix/>
            </a:blip>
            <a:srcRect/>
            <a:stretch>
              <a:fillRect/>
            </a:stretch>
          </p:blipFill>
          <p:spPr>
            <a:xfrm>
              <a:off x="4755974" y="1620847"/>
              <a:ext cx="1163978" cy="389110"/>
            </a:xfrm>
            <a:prstGeom prst="rect">
              <a:avLst/>
            </a:prstGeom>
            <a:noFill/>
            <a:ln>
              <a:noFill/>
            </a:ln>
          </p:spPr>
        </p:pic>
        <p:pic>
          <p:nvPicPr>
            <p:cNvPr id="2097155" name="Google Shape;64;p13"/>
            <p:cNvPicPr preferRelativeResize="0">
              <a:picLocks/>
            </p:cNvPicPr>
            <p:nvPr/>
          </p:nvPicPr>
          <p:blipFill rotWithShape="1">
            <a:blip r:embed="rId5">
              <a:alphaModFix/>
            </a:blip>
            <a:srcRect t="20551"/>
            <a:stretch>
              <a:fillRect/>
            </a:stretch>
          </p:blipFill>
          <p:spPr>
            <a:xfrm>
              <a:off x="3675859" y="1608154"/>
              <a:ext cx="787775" cy="414497"/>
            </a:xfrm>
            <a:prstGeom prst="rect">
              <a:avLst/>
            </a:prstGeom>
            <a:noFill/>
            <a:ln>
              <a:noFill/>
            </a:ln>
          </p:spPr>
        </p:pic>
        <p:cxnSp>
          <p:nvCxnSpPr>
            <p:cNvPr id="3145728" name="Google Shape;65;p13"/>
            <p:cNvCxnSpPr>
              <a:cxnSpLocks/>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3145729" name="Google Shape;66;p13"/>
            <p:cNvCxnSpPr>
              <a:cxnSpLocks/>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097156" name="Google Shape;67;p13"/>
            <p:cNvPicPr preferRelativeResize="0">
              <a:picLocks/>
            </p:cNvPicPr>
            <p:nvPr/>
          </p:nvPicPr>
          <p:blipFill rotWithShape="1">
            <a:blip r:embed="rId6">
              <a:alphaModFix/>
            </a:blip>
            <a:srcRect/>
            <a:stretch>
              <a:fillRect/>
            </a:stretch>
          </p:blipFill>
          <p:spPr>
            <a:xfrm>
              <a:off x="6212294" y="1633695"/>
              <a:ext cx="1402381" cy="363414"/>
            </a:xfrm>
            <a:prstGeom prst="rect">
              <a:avLst/>
            </a:prstGeom>
            <a:noFill/>
            <a:ln>
              <a:noFill/>
            </a:ln>
          </p:spPr>
        </p:pic>
        <p:cxnSp>
          <p:nvCxnSpPr>
            <p:cNvPr id="3145730" name="Google Shape;68;p13"/>
            <p:cNvCxnSpPr>
              <a:cxnSpLocks/>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097157" name="Google Shape;69;p13" descr="A blue and black text  Description automatically generated"/>
            <p:cNvPicPr preferRelativeResize="0">
              <a:picLocks/>
            </p:cNvPicPr>
            <p:nvPr/>
          </p:nvPicPr>
          <p:blipFill rotWithShape="1">
            <a:blip r:embed="rId7">
              <a:alphaModFix/>
            </a:blip>
            <a:srcRect/>
            <a:stretch>
              <a:fillRect/>
            </a:stretch>
          </p:blipFill>
          <p:spPr>
            <a:xfrm>
              <a:off x="1567263" y="1495382"/>
              <a:ext cx="1816256" cy="454064"/>
            </a:xfrm>
            <a:prstGeom prst="rect">
              <a:avLst/>
            </a:prstGeom>
            <a:noFill/>
            <a:ln>
              <a:noFill/>
            </a:ln>
          </p:spPr>
        </p:pic>
      </p:grpSp>
      <p:sp>
        <p:nvSpPr>
          <p:cNvPr id="1048587" name="Google Shape;70;p13"/>
          <p:cNvSpPr txBox="1"/>
          <p:nvPr/>
        </p:nvSpPr>
        <p:spPr>
          <a:xfrm>
            <a:off x="1199820" y="3962705"/>
            <a:ext cx="1456920" cy="231100"/>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1048588" name="Rectangle: Rounded Corners 24"/>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smtClean="0">
                <a:solidFill>
                  <a:schemeClr val="bg1">
                    <a:lumMod val="95000"/>
                  </a:schemeClr>
                </a:solidFill>
              </a:rPr>
              <a:t>Detecting Spam </a:t>
            </a:r>
            <a:r>
              <a:rPr lang="en-IN" sz="2000" b="1" dirty="0">
                <a:solidFill>
                  <a:schemeClr val="bg1">
                    <a:lumMod val="95000"/>
                  </a:schemeClr>
                </a:solidFill>
              </a:rPr>
              <a:t>M</a:t>
            </a:r>
            <a:r>
              <a:rPr lang="en-IN" sz="2000" b="1" dirty="0" smtClean="0">
                <a:solidFill>
                  <a:schemeClr val="bg1">
                    <a:lumMod val="95000"/>
                  </a:schemeClr>
                </a:solidFill>
              </a:rPr>
              <a:t>ail</a:t>
            </a:r>
            <a:endParaRPr lang="en-US" sz="2000" b="1" dirty="0">
              <a:solidFill>
                <a:schemeClr val="bg1">
                  <a:lumMod val="95000"/>
                </a:schemeClr>
              </a:solidFill>
            </a:endParaRPr>
          </a:p>
        </p:txBody>
      </p:sp>
      <p:sp>
        <p:nvSpPr>
          <p:cNvPr id="1048589" name="TextBox 26"/>
          <p:cNvSpPr txBox="1"/>
          <p:nvPr/>
        </p:nvSpPr>
        <p:spPr>
          <a:xfrm>
            <a:off x="1281240" y="4231479"/>
            <a:ext cx="4371415" cy="651460"/>
          </a:xfrm>
          <a:prstGeom prst="rect">
            <a:avLst/>
          </a:prstGeom>
          <a:noFill/>
        </p:spPr>
        <p:txBody>
          <a:bodyPr wrap="square">
            <a:spAutoFit/>
          </a:bodyPr>
          <a:lstStyle/>
          <a:p>
            <a:pPr marR="0" lvl="0" rtl="0">
              <a:lnSpc>
                <a:spcPct val="100000"/>
              </a:lnSpc>
              <a:spcBef>
                <a:spcPts val="0"/>
              </a:spcBef>
              <a:spcAft>
                <a:spcPts val="200"/>
              </a:spcAft>
            </a:pPr>
            <a:r>
              <a:rPr lang="en-US" sz="1100" dirty="0" smtClean="0">
                <a:solidFill>
                  <a:schemeClr val="bg1"/>
                </a:solidFill>
              </a:rPr>
              <a:t>Name: </a:t>
            </a:r>
            <a:r>
              <a:rPr lang="en-US" sz="1100" dirty="0" smtClean="0">
                <a:solidFill>
                  <a:schemeClr val="bg1"/>
                </a:solidFill>
              </a:rPr>
              <a:t>DEEPIKA.T</a:t>
            </a:r>
            <a:r>
              <a:rPr lang="en-US" altLang="en-GB" sz="1100" dirty="0" smtClean="0">
                <a:solidFill>
                  <a:schemeClr val="bg1"/>
                </a:solidFill>
              </a:rPr>
              <a:t> </a:t>
            </a:r>
            <a:endParaRPr lang="en-US" sz="1100" dirty="0">
              <a:solidFill>
                <a:schemeClr val="bg1"/>
              </a:solidFill>
            </a:endParaRPr>
          </a:p>
          <a:p>
            <a:pPr lvl="0">
              <a:spcAft>
                <a:spcPts val="200"/>
              </a:spcAft>
            </a:pPr>
            <a:r>
              <a:rPr lang="en-US" sz="1100" b="0" i="0" u="none" strike="noStrike" cap="none" dirty="0">
                <a:solidFill>
                  <a:schemeClr val="bg1"/>
                </a:solidFill>
                <a:latin typeface="Arial"/>
                <a:ea typeface="Arial"/>
                <a:cs typeface="Arial"/>
                <a:sym typeface="Arial"/>
              </a:rPr>
              <a:t>NM Id</a:t>
            </a:r>
            <a:r>
              <a:rPr lang="en-US" sz="1100" b="0" i="0" u="none" strike="noStrike" cap="none" dirty="0" smtClean="0">
                <a:solidFill>
                  <a:schemeClr val="bg1"/>
                </a:solidFill>
                <a:latin typeface="Arial"/>
                <a:ea typeface="Arial"/>
                <a:cs typeface="Arial"/>
                <a:sym typeface="Arial"/>
              </a:rPr>
              <a:t>: </a:t>
            </a:r>
            <a:r>
              <a:rPr lang="en-US" sz="1100" dirty="0">
                <a:solidFill>
                  <a:schemeClr val="bg1"/>
                </a:solidFill>
              </a:rPr>
              <a:t>au</a:t>
            </a:r>
            <a:r>
              <a:rPr lang="en-US" altLang="en-GB" sz="1100" dirty="0">
                <a:solidFill>
                  <a:schemeClr val="bg1"/>
                </a:solidFill>
              </a:rPr>
              <a:t>612721105002</a:t>
            </a:r>
            <a:endParaRPr lang="en-US" sz="1100" b="0" i="0" u="none" strike="noStrike" cap="none" dirty="0">
              <a:solidFill>
                <a:schemeClr val="bg1"/>
              </a:solidFill>
              <a:sym typeface="Arial"/>
            </a:endParaRPr>
          </a:p>
          <a:p>
            <a:pPr lvl="0">
              <a:spcAft>
                <a:spcPts val="200"/>
              </a:spcAft>
            </a:pPr>
            <a:r>
              <a:rPr lang="en-US" sz="1100" dirty="0">
                <a:solidFill>
                  <a:schemeClr val="bg1"/>
                </a:solidFill>
              </a:rPr>
              <a:t>College </a:t>
            </a:r>
            <a:r>
              <a:rPr lang="en-US" sz="1100" dirty="0" smtClean="0">
                <a:solidFill>
                  <a:schemeClr val="bg1"/>
                </a:solidFill>
              </a:rPr>
              <a:t>Name: </a:t>
            </a:r>
            <a:r>
              <a:rPr lang="en-US" sz="1100" b="1" dirty="0">
                <a:solidFill>
                  <a:schemeClr val="bg1"/>
                </a:solidFill>
              </a:rPr>
              <a:t>The </a:t>
            </a:r>
            <a:r>
              <a:rPr lang="en-US" sz="1100" b="1" dirty="0" err="1">
                <a:solidFill>
                  <a:schemeClr val="bg1"/>
                </a:solidFill>
              </a:rPr>
              <a:t>Kavery</a:t>
            </a:r>
            <a:r>
              <a:rPr lang="en-US" sz="1100" b="1" dirty="0">
                <a:solidFill>
                  <a:schemeClr val="bg1"/>
                </a:solidFill>
              </a:rPr>
              <a:t> Engineering College</a:t>
            </a:r>
            <a:endParaRPr lang="en-US" sz="1100" b="0" i="0" u="none" strike="noStrike" cap="none" dirty="0">
              <a:solidFill>
                <a:schemeClr val="bg1"/>
              </a:solidFill>
              <a:sym typeface="Arial"/>
            </a:endParaRPr>
          </a:p>
        </p:txBody>
      </p:sp>
      <p:cxnSp>
        <p:nvCxnSpPr>
          <p:cNvPr id="3145731" name="Straight Connector 28"/>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2097158" name="Picture 7"/>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1" name="Google Shape;61;g5fab984687_2_0"/>
          <p:cNvSpPr txBox="1"/>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sp>
        <p:nvSpPr>
          <p:cNvPr id="1048632" name="Rectangle 4"/>
          <p:cNvSpPr/>
          <p:nvPr/>
        </p:nvSpPr>
        <p:spPr>
          <a:xfrm>
            <a:off x="652938" y="1423707"/>
            <a:ext cx="7838124" cy="2652946"/>
          </a:xfrm>
          <a:prstGeom prst="rect">
            <a:avLst/>
          </a:prstGeom>
          <a:noFill/>
          <a:ln w="317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33" name="Rectangle 8"/>
          <p:cNvSpPr/>
          <p:nvPr/>
        </p:nvSpPr>
        <p:spPr>
          <a:xfrm>
            <a:off x="3700128" y="1810861"/>
            <a:ext cx="1254643" cy="9144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smtClean="0">
                <a:solidFill>
                  <a:srgbClr val="000000"/>
                </a:solidFill>
              </a:rPr>
              <a:t>ML_MODUL</a:t>
            </a:r>
            <a:endParaRPr lang="en-US" b="1" dirty="0">
              <a:solidFill>
                <a:srgbClr val="000000"/>
              </a:solidFill>
            </a:endParaRPr>
          </a:p>
        </p:txBody>
      </p:sp>
      <p:sp>
        <p:nvSpPr>
          <p:cNvPr id="1048634" name="Rectangle 9"/>
          <p:cNvSpPr/>
          <p:nvPr/>
        </p:nvSpPr>
        <p:spPr>
          <a:xfrm>
            <a:off x="6007395" y="1810862"/>
            <a:ext cx="1403497" cy="9144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r>
              <a:rPr lang="en-IN" dirty="0" smtClean="0">
                <a:solidFill>
                  <a:srgbClr val="000000"/>
                </a:solidFill>
              </a:rPr>
              <a:t>Data for </a:t>
            </a:r>
            <a:r>
              <a:rPr lang="en-US" dirty="0">
                <a:solidFill>
                  <a:srgbClr val="000000"/>
                </a:solidFill>
              </a:rPr>
              <a:t>train</a:t>
            </a:r>
          </a:p>
        </p:txBody>
      </p:sp>
      <p:sp>
        <p:nvSpPr>
          <p:cNvPr id="1048635" name="Rectangle 10"/>
          <p:cNvSpPr/>
          <p:nvPr/>
        </p:nvSpPr>
        <p:spPr>
          <a:xfrm>
            <a:off x="2881423" y="3068439"/>
            <a:ext cx="1004776" cy="9144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r>
              <a:rPr lang="en-US" dirty="0">
                <a:solidFill>
                  <a:srgbClr val="000000"/>
                </a:solidFill>
              </a:rPr>
              <a:t>H</a:t>
            </a:r>
            <a:r>
              <a:rPr lang="en-US" dirty="0" smtClean="0">
                <a:solidFill>
                  <a:srgbClr val="000000"/>
                </a:solidFill>
              </a:rPr>
              <a:t>am </a:t>
            </a:r>
            <a:r>
              <a:rPr lang="en-US" dirty="0">
                <a:solidFill>
                  <a:srgbClr val="000000"/>
                </a:solidFill>
              </a:rPr>
              <a:t>mail</a:t>
            </a:r>
          </a:p>
        </p:txBody>
      </p:sp>
      <p:sp>
        <p:nvSpPr>
          <p:cNvPr id="1048636" name="Rectangle 11"/>
          <p:cNvSpPr/>
          <p:nvPr/>
        </p:nvSpPr>
        <p:spPr>
          <a:xfrm>
            <a:off x="4954771" y="3068439"/>
            <a:ext cx="1052623" cy="9144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dirty="0" smtClean="0">
                <a:solidFill>
                  <a:srgbClr val="000000"/>
                </a:solidFill>
              </a:rPr>
              <a:t>Spam mail</a:t>
            </a:r>
            <a:endParaRPr lang="en-US" dirty="0">
              <a:solidFill>
                <a:srgbClr val="000000"/>
              </a:solidFill>
            </a:endParaRPr>
          </a:p>
        </p:txBody>
      </p:sp>
      <p:sp>
        <p:nvSpPr>
          <p:cNvPr id="1048637" name="AutoShape 2" descr="Email, gmail, mail, logo, social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097166" name="Picture 13"/>
          <p:cNvPicPr>
            <a:picLocks noChangeAspect="1"/>
          </p:cNvPicPr>
          <p:nvPr/>
        </p:nvPicPr>
        <p:blipFill>
          <a:blip r:embed="rId3"/>
          <a:stretch>
            <a:fillRect/>
          </a:stretch>
        </p:blipFill>
        <p:spPr>
          <a:xfrm>
            <a:off x="1216533" y="1689750"/>
            <a:ext cx="1156623" cy="1156623"/>
          </a:xfrm>
          <a:prstGeom prst="rect">
            <a:avLst/>
          </a:prstGeom>
        </p:spPr>
      </p:pic>
      <p:cxnSp>
        <p:nvCxnSpPr>
          <p:cNvPr id="3145732" name="Straight Arrow Connector 15"/>
          <p:cNvCxnSpPr>
            <a:cxnSpLocks/>
            <a:stCxn id="2097166" idx="3"/>
            <a:endCxn id="1048633" idx="1"/>
          </p:cNvCxnSpPr>
          <p:nvPr/>
        </p:nvCxnSpPr>
        <p:spPr>
          <a:xfrm flipV="1">
            <a:off x="2373156" y="2268061"/>
            <a:ext cx="1326972" cy="1"/>
          </a:xfrm>
          <a:prstGeom prst="straightConnector1">
            <a:avLst/>
          </a:prstGeom>
          <a:ln>
            <a:tailEnd type="arrow"/>
          </a:ln>
        </p:spPr>
        <p:style>
          <a:lnRef idx="1">
            <a:schemeClr val="accent5"/>
          </a:lnRef>
          <a:fillRef idx="0">
            <a:schemeClr val="accent5"/>
          </a:fillRef>
          <a:effectRef idx="0">
            <a:schemeClr val="accent5"/>
          </a:effectRef>
          <a:fontRef idx="minor">
            <a:schemeClr val="tx1"/>
          </a:fontRef>
        </p:style>
      </p:cxnSp>
      <p:cxnSp>
        <p:nvCxnSpPr>
          <p:cNvPr id="3145733" name="Straight Arrow Connector 28"/>
          <p:cNvCxnSpPr>
            <a:cxnSpLocks/>
            <a:stCxn id="1048634" idx="1"/>
            <a:endCxn id="1048633" idx="3"/>
          </p:cNvCxnSpPr>
          <p:nvPr/>
        </p:nvCxnSpPr>
        <p:spPr>
          <a:xfrm flipH="1" flipV="1">
            <a:off x="4954771" y="2268061"/>
            <a:ext cx="1052624" cy="1"/>
          </a:xfrm>
          <a:prstGeom prst="straightConnector1">
            <a:avLst/>
          </a:prstGeom>
          <a:ln>
            <a:tailEnd type="arrow"/>
          </a:ln>
        </p:spPr>
        <p:style>
          <a:lnRef idx="1">
            <a:schemeClr val="accent5"/>
          </a:lnRef>
          <a:fillRef idx="0">
            <a:schemeClr val="accent5"/>
          </a:fillRef>
          <a:effectRef idx="0">
            <a:schemeClr val="accent5"/>
          </a:effectRef>
          <a:fontRef idx="minor">
            <a:schemeClr val="tx1"/>
          </a:fontRef>
        </p:style>
      </p:cxnSp>
      <p:cxnSp>
        <p:nvCxnSpPr>
          <p:cNvPr id="3145734" name="Straight Arrow Connector 36"/>
          <p:cNvCxnSpPr>
            <a:cxnSpLocks/>
            <a:stCxn id="1048633" idx="2"/>
            <a:endCxn id="1048636" idx="1"/>
          </p:cNvCxnSpPr>
          <p:nvPr/>
        </p:nvCxnSpPr>
        <p:spPr>
          <a:xfrm>
            <a:off x="4327450" y="2725261"/>
            <a:ext cx="627321" cy="800378"/>
          </a:xfrm>
          <a:prstGeom prst="straightConnector1">
            <a:avLst/>
          </a:prstGeom>
          <a:ln>
            <a:tailEnd type="arrow"/>
          </a:ln>
        </p:spPr>
        <p:style>
          <a:lnRef idx="1">
            <a:schemeClr val="accent5"/>
          </a:lnRef>
          <a:fillRef idx="0">
            <a:schemeClr val="accent5"/>
          </a:fillRef>
          <a:effectRef idx="0">
            <a:schemeClr val="accent5"/>
          </a:effectRef>
          <a:fontRef idx="minor">
            <a:schemeClr val="tx1"/>
          </a:fontRef>
        </p:style>
      </p:cxnSp>
      <p:sp>
        <p:nvSpPr>
          <p:cNvPr id="1048638" name="Rectangle 42"/>
          <p:cNvSpPr/>
          <p:nvPr/>
        </p:nvSpPr>
        <p:spPr>
          <a:xfrm>
            <a:off x="1387084" y="2692484"/>
            <a:ext cx="935107" cy="269240"/>
          </a:xfrm>
          <a:prstGeom prst="rect">
            <a:avLst/>
          </a:prstGeom>
        </p:spPr>
        <p:txBody>
          <a:bodyPr wrap="none">
            <a:spAutoFit/>
          </a:bodyPr>
          <a:lstStyle/>
          <a:p>
            <a:r>
              <a:rPr lang="en-IN" dirty="0" smtClean="0"/>
              <a:t>Input mail</a:t>
            </a:r>
            <a:endParaRPr lang="en-US" dirty="0"/>
          </a:p>
        </p:txBody>
      </p:sp>
      <p:cxnSp>
        <p:nvCxnSpPr>
          <p:cNvPr id="3145735" name="Straight Arrow Connector 52"/>
          <p:cNvCxnSpPr>
            <a:cxnSpLocks/>
            <a:stCxn id="1048633" idx="2"/>
            <a:endCxn id="1048635" idx="3"/>
          </p:cNvCxnSpPr>
          <p:nvPr/>
        </p:nvCxnSpPr>
        <p:spPr>
          <a:xfrm flipH="1">
            <a:off x="3886199" y="2725261"/>
            <a:ext cx="441251" cy="800378"/>
          </a:xfrm>
          <a:prstGeom prst="straightConnector1">
            <a:avLst/>
          </a:prstGeom>
          <a:ln>
            <a:tailEnd type="arrow"/>
          </a:ln>
        </p:spPr>
        <p:style>
          <a:lnRef idx="1">
            <a:schemeClr val="accent5"/>
          </a:lnRef>
          <a:fillRef idx="0">
            <a:schemeClr val="accent5"/>
          </a:fillRef>
          <a:effectRef idx="0">
            <a:schemeClr val="accent5"/>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2" name="Rectangle: Rounded Corners 18"/>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43" name="Rectangle: Rounded Corners 17"/>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44" name="Rectangle: Rounded Corners 16"/>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45" name="Rectangle: Rounded Corners 15"/>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46" name="Rectangle: Rounded Corners 14"/>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47" name="Rectangle: Rounded Corners 13"/>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48" name="Rectangle: Rounded Corners 12"/>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49" name="Rectangle: Rounded Corners 11"/>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50" name="Rectangle: Rounded Corners 10"/>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51" name="Rectangle: Rounded Corners 9"/>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52" name="Google Shape;61;g5fab984687_2_0"/>
          <p:cNvSpPr txBox="1"/>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1048653" name="Google Shape;62;g5fab984687_2_0"/>
          <p:cNvSpPr txBox="1"/>
          <p:nvPr/>
        </p:nvSpPr>
        <p:spPr>
          <a:xfrm>
            <a:off x="132397" y="1061211"/>
            <a:ext cx="4386264" cy="36065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1048654" name="Rectangle: Rounded Corners 4"/>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a:t>
            </a:r>
            <a:r>
              <a:rPr lang="en-US" sz="1400" spc="1" dirty="0" smtClean="0">
                <a:solidFill>
                  <a:schemeClr val="tx1"/>
                </a:solidFill>
                <a:latin typeface="IBM Plex Sans"/>
              </a:rPr>
              <a:t>contains on </a:t>
            </a:r>
            <a:r>
              <a:rPr lang="en-US" spc="1" dirty="0">
                <a:solidFill>
                  <a:schemeClr val="tx1"/>
                </a:solidFill>
                <a:latin typeface="IBM Plex Sans"/>
              </a:rPr>
              <a:t>the text </a:t>
            </a:r>
            <a:r>
              <a:rPr lang="en-US" spc="1" dirty="0" smtClean="0">
                <a:solidFill>
                  <a:schemeClr val="tx1"/>
                </a:solidFill>
                <a:latin typeface="IBM Plex Sans"/>
              </a:rPr>
              <a:t>format.</a:t>
            </a:r>
            <a:endParaRPr lang="en-US" sz="1400" spc="1" dirty="0">
              <a:solidFill>
                <a:schemeClr val="tx1"/>
              </a:solidFill>
              <a:latin typeface="IBM Plex Sans"/>
            </a:endParaRPr>
          </a:p>
        </p:txBody>
      </p:sp>
      <p:sp>
        <p:nvSpPr>
          <p:cNvPr id="1048655" name="Rectangle: Rounded Corners 5"/>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dirty="0">
                <a:solidFill>
                  <a:schemeClr val="tx1"/>
                </a:solidFill>
              </a:rPr>
              <a:t>M</a:t>
            </a:r>
            <a:r>
              <a:rPr lang="en-US" dirty="0" smtClean="0">
                <a:solidFill>
                  <a:schemeClr val="tx1"/>
                </a:solidFill>
              </a:rPr>
              <a:t>emory </a:t>
            </a:r>
            <a:r>
              <a:rPr lang="en-US" dirty="0">
                <a:solidFill>
                  <a:schemeClr val="tx1"/>
                </a:solidFill>
              </a:rPr>
              <a:t>usage: 87.2+ KB </a:t>
            </a:r>
            <a:r>
              <a:rPr lang="en-US" dirty="0" smtClean="0">
                <a:solidFill>
                  <a:schemeClr val="tx1"/>
                </a:solidFill>
              </a:rPr>
              <a:t>of data was used</a:t>
            </a:r>
            <a:endParaRPr lang="en-US" sz="1400" spc="1" dirty="0">
              <a:solidFill>
                <a:schemeClr val="tx1"/>
              </a:solidFill>
              <a:latin typeface="IBM Plex Sans"/>
            </a:endParaRPr>
          </a:p>
        </p:txBody>
      </p:sp>
      <p:sp>
        <p:nvSpPr>
          <p:cNvPr id="1048656" name="Rectangle: Rounded Corners 6"/>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a:t>
            </a:r>
            <a:r>
              <a:rPr lang="en-US" spc="1" dirty="0" smtClean="0">
                <a:solidFill>
                  <a:schemeClr val="tx1"/>
                </a:solidFill>
                <a:latin typeface="IBM Plex Sans"/>
              </a:rPr>
              <a:t>two</a:t>
            </a:r>
            <a:r>
              <a:rPr lang="en-US" sz="1400" spc="1" dirty="0" smtClean="0">
                <a:solidFill>
                  <a:schemeClr val="tx1"/>
                </a:solidFill>
                <a:latin typeface="IBM Plex Sans"/>
              </a:rPr>
              <a:t> </a:t>
            </a:r>
            <a:r>
              <a:rPr lang="en-US" sz="1400" spc="1" dirty="0">
                <a:solidFill>
                  <a:schemeClr val="tx1"/>
                </a:solidFill>
                <a:latin typeface="IBM Plex Sans"/>
              </a:rPr>
              <a:t>classes</a:t>
            </a:r>
          </a:p>
        </p:txBody>
      </p:sp>
      <p:sp>
        <p:nvSpPr>
          <p:cNvPr id="1048657" name="Rectangle: Rounded Corners 7"/>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Ham,</a:t>
            </a:r>
            <a:r>
              <a:rPr lang="en-US" dirty="0">
                <a:solidFill>
                  <a:schemeClr val="tx1"/>
                </a:solidFill>
              </a:rPr>
              <a:t> spam</a:t>
            </a:r>
            <a:endParaRPr lang="en-US" sz="1400" spc="1" dirty="0">
              <a:solidFill>
                <a:schemeClr val="tx1"/>
              </a:solidFill>
              <a:latin typeface="IBM Plex Sans"/>
            </a:endParaRPr>
          </a:p>
        </p:txBody>
      </p:sp>
      <p:sp>
        <p:nvSpPr>
          <p:cNvPr id="1048658" name="Rectangle: Rounded Corners 8"/>
          <p:cNvSpPr/>
          <p:nvPr/>
        </p:nvSpPr>
        <p:spPr>
          <a:xfrm>
            <a:off x="2257422" y="3652752"/>
            <a:ext cx="4629151" cy="430445"/>
          </a:xfrm>
          <a:prstGeom prst="roundRect">
            <a:avLst/>
          </a:prstGeom>
          <a:solidFill>
            <a:srgbClr val="FFCC9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classes has </a:t>
            </a:r>
            <a:r>
              <a:rPr lang="en-GB" dirty="0">
                <a:solidFill>
                  <a:schemeClr val="tx1"/>
                </a:solidFill>
              </a:rPr>
              <a:t>5572 rows x 5 columns</a:t>
            </a:r>
            <a:endParaRPr lang="en-US" sz="1400" spc="1" dirty="0">
              <a:solidFill>
                <a:schemeClr val="tx1"/>
              </a:solidFill>
              <a:latin typeface="IBM Plex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Google Shape;61;g5fab984687_2_0"/>
          <p:cNvSpPr txBox="1"/>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1048663" name="Google Shape;62;g5fab984687_2_0"/>
          <p:cNvSpPr txBox="1"/>
          <p:nvPr/>
        </p:nvSpPr>
        <p:spPr>
          <a:xfrm>
            <a:off x="123208" y="1202046"/>
            <a:ext cx="7557752" cy="338325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b="1" dirty="0"/>
              <a:t>Dataset Description</a:t>
            </a:r>
          </a:p>
          <a:p>
            <a:pPr marL="285750" indent="-285750">
              <a:buFont typeface="Wingdings" pitchFamily="2" charset="2"/>
              <a:buChar char="q"/>
            </a:pPr>
            <a:r>
              <a:rPr lang="en-GB" dirty="0"/>
              <a:t>We’ll work with the </a:t>
            </a:r>
            <a:r>
              <a:rPr lang="en-GB" b="1" dirty="0"/>
              <a:t>Email Spam Classification Dataset</a:t>
            </a:r>
            <a:r>
              <a:rPr lang="en-GB" dirty="0"/>
              <a:t>, which contains information about 5,172 emails. The dataset is available in CSV format and includes labels indicating whether each email is spam or not. </a:t>
            </a:r>
            <a:r>
              <a:rPr lang="en-GB" dirty="0">
                <a:hlinkClick r:id="rId3"/>
              </a:rPr>
              <a:t>You can find the dataset on </a:t>
            </a:r>
            <a:r>
              <a:rPr lang="en-GB" dirty="0" err="1">
                <a:hlinkClick r:id="rId3"/>
              </a:rPr>
              <a:t>Kaggle</a:t>
            </a:r>
            <a:r>
              <a:rPr lang="en-GB" dirty="0">
                <a:hlinkClick r:id="rId3"/>
              </a:rPr>
              <a:t>, specifically in the Email Spam Classification Dataset </a:t>
            </a:r>
            <a:r>
              <a:rPr lang="en-GB" dirty="0" smtClean="0">
                <a:hlinkClick r:id="rId3"/>
              </a:rPr>
              <a:t>CSV</a:t>
            </a:r>
            <a:endParaRPr lang="en-GB" dirty="0" smtClean="0"/>
          </a:p>
          <a:p>
            <a:pPr marL="285750" indent="-285750">
              <a:buFont typeface="Wingdings" pitchFamily="2" charset="2"/>
              <a:buChar char="q"/>
            </a:pPr>
            <a:endParaRPr lang="en-GB" dirty="0" smtClean="0"/>
          </a:p>
          <a:p>
            <a:r>
              <a:rPr lang="en-GB" b="1" dirty="0"/>
              <a:t> Data Cleaning</a:t>
            </a:r>
          </a:p>
          <a:p>
            <a:pPr marL="285750" indent="-285750">
              <a:buFont typeface="Wingdings" pitchFamily="2" charset="2"/>
              <a:buChar char="q"/>
            </a:pPr>
            <a:r>
              <a:rPr lang="en-GB" dirty="0"/>
              <a:t>To begin, we load the dataset from the CSV file and perform data cleaning to ensure it’s suitable for analysis. Here are the steps involved</a:t>
            </a:r>
            <a:r>
              <a:rPr lang="en-GB" dirty="0" smtClean="0"/>
              <a:t>:</a:t>
            </a:r>
          </a:p>
          <a:p>
            <a:pPr marL="285750" indent="-285750">
              <a:buFont typeface="Wingdings" pitchFamily="2" charset="2"/>
              <a:buChar char="v"/>
            </a:pPr>
            <a:r>
              <a:rPr lang="en-US" b="1" dirty="0"/>
              <a:t>Load the Data</a:t>
            </a:r>
            <a:r>
              <a:rPr lang="en-US" dirty="0"/>
              <a:t>: Read the CSV file containing email data.</a:t>
            </a:r>
          </a:p>
          <a:p>
            <a:pPr marL="285750" indent="-285750">
              <a:buFont typeface="Wingdings" pitchFamily="2" charset="2"/>
              <a:buChar char="v"/>
            </a:pPr>
            <a:r>
              <a:rPr lang="en-US" b="1" dirty="0"/>
              <a:t>Drop Unnecessary Columns</a:t>
            </a:r>
            <a:r>
              <a:rPr lang="en-US" dirty="0"/>
              <a:t>: Remove any unnecessary columns (e.g., ‘Unnamed: 2’, ‘Unnamed: 3’, ‘Unnamed: 4’).</a:t>
            </a:r>
          </a:p>
          <a:p>
            <a:pPr marL="285750" indent="-285750">
              <a:buFont typeface="Wingdings" pitchFamily="2" charset="2"/>
              <a:buChar char="v"/>
            </a:pPr>
            <a:r>
              <a:rPr lang="en-US" b="1" dirty="0"/>
              <a:t>Encode the Target Variable</a:t>
            </a:r>
            <a:r>
              <a:rPr lang="en-US" dirty="0"/>
              <a:t>: Encode the target variable (‘spam’ or ‘not spam’) using label encoding.</a:t>
            </a:r>
          </a:p>
          <a:p>
            <a:pPr marL="285750" indent="-285750">
              <a:buFont typeface="Wingdings" pitchFamily="2" charset="2"/>
              <a:buChar char="v"/>
            </a:pPr>
            <a:r>
              <a:rPr lang="en-US" b="1" dirty="0"/>
              <a:t>Handle Missing Values</a:t>
            </a:r>
            <a:r>
              <a:rPr lang="en-US" dirty="0"/>
              <a:t>: Check for missing values and handle them appropriately.</a:t>
            </a:r>
          </a:p>
          <a:p>
            <a:pPr marL="285750" indent="-285750">
              <a:buFont typeface="Wingdings" pitchFamily="2" charset="2"/>
              <a:buChar char="v"/>
            </a:pPr>
            <a:r>
              <a:rPr lang="en-US" b="1" dirty="0"/>
              <a:t>Remove Duplicates</a:t>
            </a:r>
            <a:r>
              <a:rPr lang="en-US" dirty="0"/>
              <a:t>: Eliminate duplicate rows from the dataset</a:t>
            </a:r>
          </a:p>
          <a:p>
            <a:pPr marL="285750" indent="-285750">
              <a:buFont typeface="Wingdings" pitchFamily="2" charset="2"/>
              <a:buChar char="q"/>
            </a:pPr>
            <a:endParaRPr lang="en-GB" dirty="0"/>
          </a:p>
          <a:p>
            <a:pPr marL="285750" indent="-285750">
              <a:buFont typeface="Wingdings" pitchFamily="2" charset="2"/>
              <a:buChar char="q"/>
            </a:pPr>
            <a:endParaRPr lang="en-GB"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7" name="Text Placeholder 2"/>
          <p:cNvSpPr>
            <a:spLocks noGrp="1"/>
          </p:cNvSpPr>
          <p:nvPr>
            <p:ph type="body" idx="1"/>
          </p:nvPr>
        </p:nvSpPr>
        <p:spPr>
          <a:xfrm>
            <a:off x="311699" y="1152475"/>
            <a:ext cx="8555853" cy="3416400"/>
          </a:xfrm>
        </p:spPr>
        <p:txBody>
          <a:bodyPr/>
          <a:lstStyle/>
          <a:p>
            <a:pPr marL="139697" indent="0">
              <a:buNone/>
            </a:pPr>
            <a:r>
              <a:rPr lang="en-GB" b="1" dirty="0" smtClean="0"/>
              <a:t> </a:t>
            </a:r>
            <a:r>
              <a:rPr lang="en-GB" b="1" dirty="0"/>
              <a:t>Exploratory Data Analysis (EDA)</a:t>
            </a:r>
          </a:p>
          <a:p>
            <a:pPr>
              <a:buFont typeface="Wingdings" pitchFamily="2" charset="2"/>
              <a:buChar char="q"/>
            </a:pPr>
            <a:r>
              <a:rPr lang="en-GB" dirty="0"/>
              <a:t>EDA is essential for understanding the dataset’s characteristics and gaining insights into the distribution of spam and non-spam emails. Visualizations like pie charts, histograms, and pair plots help </a:t>
            </a:r>
            <a:r>
              <a:rPr lang="en-GB" dirty="0" err="1"/>
              <a:t>analyze</a:t>
            </a:r>
            <a:r>
              <a:rPr lang="en-GB" dirty="0"/>
              <a:t> character count, word count, and sentence count. Let’s take a look at the data distribution:</a:t>
            </a:r>
          </a:p>
          <a:p>
            <a:pPr>
              <a:buFont typeface="Wingdings" pitchFamily="2" charset="2"/>
              <a:buChar char="v"/>
            </a:pPr>
            <a:r>
              <a:rPr lang="en-GB" b="1" dirty="0"/>
              <a:t>Class Distribution</a:t>
            </a:r>
            <a:r>
              <a:rPr lang="en-GB" dirty="0"/>
              <a:t>:</a:t>
            </a:r>
          </a:p>
          <a:p>
            <a:pPr lvl="1"/>
            <a:r>
              <a:rPr lang="en-GB" dirty="0"/>
              <a:t>Not Spam: X emails</a:t>
            </a:r>
          </a:p>
          <a:p>
            <a:pPr lvl="1"/>
            <a:r>
              <a:rPr lang="en-GB" dirty="0"/>
              <a:t>Spam: Y emails</a:t>
            </a:r>
          </a:p>
          <a:p>
            <a:pPr lvl="1"/>
            <a:r>
              <a:rPr lang="en-GB" dirty="0"/>
              <a:t>(Visualized using a pie chart)</a:t>
            </a:r>
          </a:p>
          <a:p>
            <a:endParaRPr lang="en-US" dirty="0"/>
          </a:p>
        </p:txBody>
      </p:sp>
      <p:pic>
        <p:nvPicPr>
          <p:cNvPr id="2097167" name="Picture 2097166"/>
          <p:cNvPicPr>
            <a:picLocks/>
          </p:cNvPicPr>
          <p:nvPr/>
        </p:nvPicPr>
        <p:blipFill>
          <a:blip r:embed="rId2"/>
          <a:stretch>
            <a:fillRect/>
          </a:stretch>
        </p:blipFill>
        <p:spPr>
          <a:xfrm rot="30800">
            <a:off x="5413247" y="2165851"/>
            <a:ext cx="3443678" cy="238764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8" name="Text Placeholder 2"/>
          <p:cNvSpPr>
            <a:spLocks noGrp="1"/>
          </p:cNvSpPr>
          <p:nvPr>
            <p:ph type="body" idx="1"/>
          </p:nvPr>
        </p:nvSpPr>
        <p:spPr>
          <a:xfrm>
            <a:off x="311699" y="1152475"/>
            <a:ext cx="8513323" cy="3416400"/>
          </a:xfrm>
        </p:spPr>
        <p:txBody>
          <a:bodyPr/>
          <a:lstStyle/>
          <a:p>
            <a:pPr marL="139697" indent="0">
              <a:buNone/>
            </a:pPr>
            <a:r>
              <a:rPr lang="en-US" b="1" dirty="0"/>
              <a:t>Model Development</a:t>
            </a:r>
          </a:p>
          <a:p>
            <a:pPr>
              <a:buFont typeface="Wingdings" pitchFamily="2" charset="2"/>
              <a:buChar char="q"/>
            </a:pPr>
            <a:r>
              <a:rPr lang="en-US" dirty="0"/>
              <a:t>We’ll use machine learning techniques to build our spam email detection model. Commonly used algorithms include logistic regression, Naive Bayes, and neural networks. Feature extraction (e.g., TF-IDF) plays a crucial role in model training.</a:t>
            </a:r>
          </a:p>
          <a:p>
            <a:pPr marL="139697" indent="0">
              <a:buNone/>
            </a:pPr>
            <a:r>
              <a:rPr lang="en-GB" b="1" dirty="0" smtClean="0"/>
              <a:t>Model </a:t>
            </a:r>
            <a:r>
              <a:rPr lang="en-GB" b="1" dirty="0"/>
              <a:t>Evaluation and Improvement</a:t>
            </a:r>
          </a:p>
          <a:p>
            <a:pPr>
              <a:buFont typeface="Wingdings" pitchFamily="2" charset="2"/>
              <a:buChar char="q"/>
            </a:pPr>
            <a:r>
              <a:rPr lang="en-GB" dirty="0"/>
              <a:t>Evaluate the model’s accuracy on training and test data. Fine-tune </a:t>
            </a:r>
            <a:r>
              <a:rPr lang="en-GB" dirty="0" err="1"/>
              <a:t>hyperparameters</a:t>
            </a:r>
            <a:r>
              <a:rPr lang="en-GB" dirty="0"/>
              <a:t> and explore other techniques to improve performance.</a:t>
            </a:r>
          </a:p>
          <a:p>
            <a:pPr marL="139697" indent="0">
              <a:buNone/>
            </a:pP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9" name="Google Shape;61;g5fab984687_2_0"/>
          <p:cNvSpPr txBox="1"/>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5" name="Picture 4" descr="Screenshot (6).png"/>
          <p:cNvPicPr>
            <a:picLocks noChangeAspect="1"/>
          </p:cNvPicPr>
          <p:nvPr/>
        </p:nvPicPr>
        <p:blipFill>
          <a:blip r:embed="rId3"/>
          <a:stretch>
            <a:fillRect/>
          </a:stretch>
        </p:blipFill>
        <p:spPr>
          <a:xfrm>
            <a:off x="1647825" y="1038225"/>
            <a:ext cx="5438776" cy="33718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3" name="Google Shape;61;g5fab984687_2_0"/>
          <p:cNvSpPr txBox="1"/>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1048674" name="Google Shape;62;g5fab984687_2_0"/>
          <p:cNvSpPr txBox="1"/>
          <p:nvPr/>
        </p:nvSpPr>
        <p:spPr>
          <a:xfrm>
            <a:off x="185737" y="1061211"/>
            <a:ext cx="5268910" cy="213865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t>Emotion monitoring: </a:t>
            </a:r>
            <a:r>
              <a:rPr lang="en-GB" dirty="0"/>
              <a:t>Extend your spam detection model to </a:t>
            </a:r>
            <a:r>
              <a:rPr lang="en-GB" dirty="0" err="1"/>
              <a:t>analyze</a:t>
            </a:r>
            <a:r>
              <a:rPr lang="en-GB" dirty="0"/>
              <a:t> the emotional tone of emails. Sentiment analysis can help identify emotionally charged content, which may be relevant for user experience or targeted marketing</a:t>
            </a:r>
            <a:r>
              <a:rPr lang="en-GB" dirty="0" smtClean="0"/>
              <a:t>.</a:t>
            </a:r>
          </a:p>
          <a:p>
            <a:endParaRPr lang="en-GB" dirty="0"/>
          </a:p>
          <a:p>
            <a:r>
              <a:rPr lang="en-US" b="1" dirty="0" smtClean="0"/>
              <a:t>Therapeutic applications</a:t>
            </a:r>
            <a:r>
              <a:rPr lang="en-GB" dirty="0"/>
              <a:t> Investigate how your spam detection model can be adapted for therapeutic purposes. For example</a:t>
            </a:r>
            <a:r>
              <a:rPr lang="en-GB" dirty="0" smtClean="0"/>
              <a:t>:</a:t>
            </a:r>
          </a:p>
          <a:p>
            <a:endParaRPr lang="en-GB" dirty="0"/>
          </a:p>
          <a:p>
            <a:pPr lvl="1"/>
            <a:r>
              <a:rPr lang="en-GB" b="1" dirty="0"/>
              <a:t>Mental Health Support</a:t>
            </a:r>
            <a:r>
              <a:rPr lang="en-GB" dirty="0"/>
              <a:t>: Use email content to identify signs of distress or mental health issues in users. Provide appropriate resources or alerts</a:t>
            </a:r>
            <a:r>
              <a:rPr lang="en-GB" dirty="0" smtClean="0"/>
              <a:t>.</a:t>
            </a:r>
          </a:p>
        </p:txBody>
      </p:sp>
      <p:pic>
        <p:nvPicPr>
          <p:cNvPr id="2097170" name="Picture 2" descr="Abstract background with futuristic elements"/>
          <p:cNvPicPr>
            <a:picLocks noChangeAspect="1" noChangeArrowheads="1"/>
          </p:cNvPicPr>
          <p:nvPr/>
        </p:nvPicPr>
        <p:blipFill>
          <a:blip r:embed="rId3"/>
          <a:srcRect l="7812" r="7812"/>
          <a:stretch>
            <a:fillRect/>
          </a:stretch>
        </p:blipFill>
        <p:spPr bwMode="auto">
          <a:xfrm>
            <a:off x="5454647" y="1070342"/>
            <a:ext cx="3383528" cy="2253883"/>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8" name="Text Placeholder 2"/>
          <p:cNvSpPr>
            <a:spLocks noGrp="1"/>
          </p:cNvSpPr>
          <p:nvPr>
            <p:ph type="body" idx="1"/>
          </p:nvPr>
        </p:nvSpPr>
        <p:spPr>
          <a:xfrm>
            <a:off x="157059" y="1227720"/>
            <a:ext cx="8451300" cy="3416400"/>
          </a:xfrm>
        </p:spPr>
        <p:txBody>
          <a:bodyPr/>
          <a:lstStyle/>
          <a:p>
            <a:pPr marL="0" lvl="1" indent="0">
              <a:lnSpc>
                <a:spcPct val="100000"/>
              </a:lnSpc>
              <a:buNone/>
            </a:pPr>
            <a:r>
              <a:rPr lang="en-GB" sz="1400" b="1" dirty="0" smtClean="0"/>
              <a:t>Wellness </a:t>
            </a:r>
            <a:r>
              <a:rPr lang="en-GB" sz="1400" b="1" dirty="0"/>
              <a:t>Reminders</a:t>
            </a:r>
            <a:r>
              <a:rPr lang="en-GB" sz="1400" dirty="0"/>
              <a:t>: Send personalized wellness reminders or motivational messages based on email </a:t>
            </a:r>
            <a:r>
              <a:rPr lang="en-GB" sz="1400" dirty="0" smtClean="0"/>
              <a:t>content.</a:t>
            </a:r>
            <a:endParaRPr lang="en-IN" sz="1400" dirty="0"/>
          </a:p>
          <a:p>
            <a:pPr marL="0" lvl="1" indent="0">
              <a:lnSpc>
                <a:spcPct val="100000"/>
              </a:lnSpc>
              <a:buNone/>
            </a:pPr>
            <a:endParaRPr lang="en-IN" sz="1400" dirty="0"/>
          </a:p>
          <a:p>
            <a:pPr marL="0" lvl="1" indent="0">
              <a:lnSpc>
                <a:spcPct val="100000"/>
              </a:lnSpc>
              <a:buNone/>
            </a:pPr>
            <a:r>
              <a:rPr lang="en-US" sz="1400" b="1" dirty="0" smtClean="0"/>
              <a:t>Enhanced </a:t>
            </a:r>
            <a:r>
              <a:rPr lang="en-US" sz="1400" b="1" dirty="0" err="1" smtClean="0"/>
              <a:t>Security</a:t>
            </a:r>
            <a:r>
              <a:rPr lang="en-US" sz="1400" dirty="0" err="1" smtClean="0"/>
              <a:t>:Collaborate</a:t>
            </a:r>
            <a:r>
              <a:rPr lang="en-US" sz="1400" dirty="0" smtClean="0"/>
              <a:t> </a:t>
            </a:r>
            <a:r>
              <a:rPr lang="en-US" sz="1400" dirty="0"/>
              <a:t>with </a:t>
            </a:r>
            <a:r>
              <a:rPr lang="en-US" sz="1400" dirty="0" err="1"/>
              <a:t>cybersecurity</a:t>
            </a:r>
            <a:r>
              <a:rPr lang="en-US" sz="1400" dirty="0"/>
              <a:t> experts to enhance email security beyond spam detection:</a:t>
            </a:r>
          </a:p>
          <a:p>
            <a:pPr lvl="2">
              <a:lnSpc>
                <a:spcPct val="100000"/>
              </a:lnSpc>
              <a:buFont typeface="Wingdings" pitchFamily="2" charset="2"/>
              <a:buChar char="q"/>
            </a:pPr>
            <a:r>
              <a:rPr lang="en-US" sz="1400" b="1" dirty="0"/>
              <a:t>Phishing Detection</a:t>
            </a:r>
            <a:r>
              <a:rPr lang="en-US" sz="1400" dirty="0"/>
              <a:t>: Extend your model to identify phishing attempts or suspicious links.</a:t>
            </a:r>
          </a:p>
          <a:p>
            <a:pPr lvl="2">
              <a:lnSpc>
                <a:spcPct val="100000"/>
              </a:lnSpc>
              <a:buFont typeface="Wingdings" pitchFamily="2" charset="2"/>
              <a:buChar char="q"/>
            </a:pPr>
            <a:r>
              <a:rPr lang="en-US" sz="1400" b="1" dirty="0"/>
              <a:t>Malware Detection</a:t>
            </a:r>
            <a:r>
              <a:rPr lang="en-US" sz="1400" dirty="0"/>
              <a:t>: Analyze attachments for potential malware.</a:t>
            </a:r>
          </a:p>
          <a:p>
            <a:pPr lvl="2">
              <a:lnSpc>
                <a:spcPct val="100000"/>
              </a:lnSpc>
              <a:buFont typeface="Wingdings" pitchFamily="2" charset="2"/>
              <a:buChar char="q"/>
            </a:pPr>
            <a:r>
              <a:rPr lang="en-US" sz="1400" b="1" dirty="0"/>
              <a:t>Spoofed Emails</a:t>
            </a:r>
            <a:r>
              <a:rPr lang="en-US" sz="1400" dirty="0"/>
              <a:t>: Detect spoofed sender addresses.</a:t>
            </a:r>
          </a:p>
          <a:p>
            <a:pPr marL="139697" indent="0">
              <a:buNone/>
            </a:pP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9" name="Google Shape;61;g5fab984687_2_0"/>
          <p:cNvSpPr txBox="1"/>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4" name="Video Compressor _ Reduce Video File Size Online(4).mp4">
            <a:hlinkClick r:id="" action="ppaction://media"/>
          </p:cNvPr>
          <p:cNvPicPr>
            <a:picLocks noRot="1" noChangeAspect="1"/>
          </p:cNvPicPr>
          <p:nvPr>
            <a:videoFile r:link="rId1"/>
          </p:nvPr>
        </p:nvPicPr>
        <p:blipFill>
          <a:blip r:embed="rId4"/>
          <a:stretch>
            <a:fillRect/>
          </a:stretch>
        </p:blipFill>
        <p:spPr>
          <a:xfrm>
            <a:off x="1314450" y="1104900"/>
            <a:ext cx="6524625" cy="34289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3" name="Google Shape;61;g5fab984687_2_0"/>
          <p:cNvSpPr txBox="1"/>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1048684" name="Google Shape;62;g5fab984687_2_0"/>
          <p:cNvSpPr txBox="1"/>
          <p:nvPr/>
        </p:nvSpPr>
        <p:spPr>
          <a:xfrm>
            <a:off x="185737" y="1061211"/>
            <a:ext cx="5938838" cy="224025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Aft>
                <a:spcPts val="800"/>
              </a:spcAft>
              <a:buClr>
                <a:srgbClr val="213163"/>
              </a:buClr>
              <a:buFont typeface="Wingdings" pitchFamily="2" charset="2"/>
              <a:buChar char="q"/>
            </a:pPr>
            <a:r>
              <a:rPr lang="en-GB" dirty="0"/>
              <a:t>Building an effective spam email detection model involves a series of crucial steps, from data cleaning and exploratory data analysis to model development and evaluation. Here’s a summary of our </a:t>
            </a:r>
            <a:r>
              <a:rPr lang="en-GB" dirty="0" smtClean="0"/>
              <a:t>journey</a:t>
            </a:r>
          </a:p>
          <a:p>
            <a:pPr marL="285750" indent="-285750">
              <a:buFont typeface="Wingdings" pitchFamily="2" charset="2"/>
              <a:buChar char="q"/>
            </a:pPr>
            <a:r>
              <a:rPr lang="en-GB" dirty="0"/>
              <a:t>We loaded the </a:t>
            </a:r>
            <a:r>
              <a:rPr lang="en-GB" b="1" dirty="0"/>
              <a:t>Email Spam Classification Dataset</a:t>
            </a:r>
            <a:r>
              <a:rPr lang="en-GB" dirty="0"/>
              <a:t> containing information about 5,172 emails.</a:t>
            </a:r>
          </a:p>
          <a:p>
            <a:pPr marL="285750" indent="-285750">
              <a:buFont typeface="Wingdings" pitchFamily="2" charset="2"/>
              <a:buChar char="q"/>
            </a:pPr>
            <a:r>
              <a:rPr lang="en-GB" dirty="0"/>
              <a:t>Unnecessary columns were dropped, and the target variable was encoded.</a:t>
            </a:r>
          </a:p>
          <a:p>
            <a:pPr marL="285750" indent="-285750">
              <a:buFont typeface="Wingdings" pitchFamily="2" charset="2"/>
              <a:buChar char="q"/>
            </a:pPr>
            <a:r>
              <a:rPr lang="en-GB" dirty="0"/>
              <a:t>Missing values were handled, and duplicate rows were removed.</a:t>
            </a:r>
          </a:p>
          <a:p>
            <a:pPr marL="285750" indent="-285750">
              <a:buFont typeface="Wingdings" pitchFamily="2" charset="2"/>
              <a:buChar char="q"/>
            </a:pPr>
            <a:r>
              <a:rPr lang="en-GB" dirty="0"/>
              <a:t>We visualized the distribution of spam and non-spam emails using pie charts.</a:t>
            </a:r>
          </a:p>
          <a:p>
            <a:pPr marL="285750" indent="-285750">
              <a:buFont typeface="Wingdings" pitchFamily="2" charset="2"/>
              <a:buChar char="q"/>
            </a:pPr>
            <a:r>
              <a:rPr lang="en-GB" dirty="0"/>
              <a:t>EDA helped us understand the dataset’s characteristics and identify potential patterns.</a:t>
            </a:r>
          </a:p>
        </p:txBody>
      </p:sp>
      <p:pic>
        <p:nvPicPr>
          <p:cNvPr id="2097171" name="Picture 2" descr="A pen and papers with check marks  Description automatically generated"/>
          <p:cNvPicPr>
            <a:picLocks noChangeAspect="1" noChangeArrowheads="1"/>
          </p:cNvPicPr>
          <p:nvPr/>
        </p:nvPicPr>
        <p:blipFill>
          <a:blip r:embed="rId3"/>
          <a:srcRect/>
          <a:stretch>
            <a:fillRect/>
          </a:stretch>
        </p:blipFill>
        <p:spPr bwMode="auto">
          <a:xfrm>
            <a:off x="6124575" y="1061211"/>
            <a:ext cx="2780347" cy="2427449"/>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1048594" name="TextBox 2"/>
          <p:cNvSpPr txBox="1"/>
          <p:nvPr/>
        </p:nvSpPr>
        <p:spPr>
          <a:xfrm>
            <a:off x="904970" y="2279362"/>
            <a:ext cx="6893343" cy="497840"/>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1048688" name="TextBox 2"/>
          <p:cNvSpPr txBox="1"/>
          <p:nvPr/>
        </p:nvSpPr>
        <p:spPr>
          <a:xfrm>
            <a:off x="134935" y="1052956"/>
            <a:ext cx="8734745" cy="548640"/>
          </a:xfrm>
          <a:prstGeom prst="rect">
            <a:avLst/>
          </a:prstGeom>
          <a:noFill/>
        </p:spPr>
        <p:txBody>
          <a:bodyPr wrap="square" lIns="91440" tIns="45720" rIns="91440" bIns="45720" anchor="t">
            <a:spAutoFit/>
          </a:bodyPr>
          <a:lstStyle/>
          <a:p>
            <a:pPr marL="285750" indent="-285750" fontAlgn="base">
              <a:spcAft>
                <a:spcPts val="800"/>
              </a:spcAft>
              <a:buClr>
                <a:srgbClr val="213163"/>
              </a:buClr>
              <a:buFont typeface="Wingdings" pitchFamily="2" charset="2"/>
              <a:buChar char="q"/>
            </a:pPr>
            <a:r>
              <a:rPr lang="en-US" dirty="0">
                <a:solidFill>
                  <a:srgbClr val="0000FF"/>
                </a:solidFill>
                <a:hlinkClick r:id="rId3"/>
              </a:rPr>
              <a:t>https://</a:t>
            </a:r>
            <a:r>
              <a:rPr lang="en-US" dirty="0" smtClean="0">
                <a:solidFill>
                  <a:srgbClr val="0000FF"/>
                </a:solidFill>
                <a:hlinkClick r:id="rId3"/>
              </a:rPr>
              <a:t>github.com/ramar92/TNSDC-NM-Engineering-Colleges.git</a:t>
            </a:r>
            <a:endParaRPr lang="en-US" dirty="0" smtClean="0">
              <a:solidFill>
                <a:srgbClr val="0000FF"/>
              </a:solidFill>
            </a:endParaRPr>
          </a:p>
          <a:p>
            <a:pPr marL="285750" indent="-285750" fontAlgn="base">
              <a:spcAft>
                <a:spcPts val="800"/>
              </a:spcAft>
              <a:buClr>
                <a:srgbClr val="213163"/>
              </a:buClr>
              <a:buFont typeface="Wingdings" pitchFamily="2" charset="2"/>
              <a:buChar char="q"/>
            </a:pPr>
            <a:r>
              <a:rPr lang="en-US" dirty="0">
                <a:solidFill>
                  <a:srgbClr val="0000FF"/>
                </a:solidFill>
              </a:rPr>
              <a:t>https://www.youtube.com/watch?v=FkF2jhaRJIs&amp;t=233s</a:t>
            </a:r>
            <a:endParaRPr lang="en-US" b="0" i="0" dirty="0">
              <a:solidFill>
                <a:srgbClr val="0000FF"/>
              </a:solidFill>
              <a:effectLst/>
            </a:endParaRPr>
          </a:p>
        </p:txBody>
      </p:sp>
      <p:sp>
        <p:nvSpPr>
          <p:cNvPr id="1048689" name="Google Shape;61;g5fab984687_2_0"/>
          <p:cNvSpPr txBox="1"/>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2" name="Google Shape;62;g5fab984687_2_0"/>
          <p:cNvSpPr txBox="1"/>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1048597"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1048598" name="Google Shape;62;g5fab984687_2_0"/>
          <p:cNvSpPr txBox="1">
            <a:spLocks noGrp="1"/>
          </p:cNvSpPr>
          <p:nvPr>
            <p:ph type="body" idx="4294967295"/>
          </p:nvPr>
        </p:nvSpPr>
        <p:spPr>
          <a:xfrm>
            <a:off x="126468" y="1054419"/>
            <a:ext cx="4594388" cy="2595850"/>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2097159" name="Picture 3"/>
          <p:cNvPicPr>
            <a:picLocks noChangeAspect="1"/>
          </p:cNvPicPr>
          <p:nvPr/>
        </p:nvPicPr>
        <p:blipFill>
          <a:blip r:embed="rId3"/>
          <a:srcRect l="22181" r="22181"/>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1048601"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1048602" name="TextBox 2"/>
          <p:cNvSpPr txBox="1"/>
          <p:nvPr/>
        </p:nvSpPr>
        <p:spPr>
          <a:xfrm>
            <a:off x="134935" y="1059838"/>
            <a:ext cx="5298302" cy="3114040"/>
          </a:xfrm>
          <a:prstGeom prst="rect">
            <a:avLst/>
          </a:prstGeom>
          <a:noFill/>
        </p:spPr>
        <p:txBody>
          <a:bodyPr wrap="square" lIns="91440" tIns="45720" rIns="91440" bIns="45720" anchor="t">
            <a:spAutoFit/>
          </a:bodyPr>
          <a:lstStyle/>
          <a:p>
            <a:pPr algn="just" fontAlgn="base">
              <a:spcAft>
                <a:spcPts val="800"/>
              </a:spcAft>
              <a:buClr>
                <a:srgbClr val="213163"/>
              </a:buClr>
            </a:pPr>
            <a:r>
              <a:rPr lang="en-GB" dirty="0"/>
              <a:t>The ubiquity of email communication has brought forth the persistent challenge of spam messages, posing threats to user privacy and security. This project </a:t>
            </a:r>
            <a:r>
              <a:rPr lang="en-GB" dirty="0" err="1"/>
              <a:t>endeavors</a:t>
            </a:r>
            <a:r>
              <a:rPr lang="en-GB" dirty="0"/>
              <a:t> to develop a proficient system for the detection of spam emails through the utilization of machine learning algorithms. The proposed system will leverage a diverse array of features such as sender analysis, content inspection, and linguistic patterns to discern between legitimate correspondence and spam. By harnessing a dataset comprising </a:t>
            </a:r>
            <a:r>
              <a:rPr lang="en-GB" dirty="0" err="1"/>
              <a:t>labeled</a:t>
            </a:r>
            <a:r>
              <a:rPr lang="en-GB" dirty="0"/>
              <a:t> emails, we will train and evaluate several machine learning models, including Support Vector Machines, Naive Bayes, and Random Forests. The project's primary objective is to construct a robust spam detection mechanism that can bolster email security, mitigate the risks associated with phishing attacks, and augment user experience. The outcomes of this </a:t>
            </a:r>
            <a:r>
              <a:rPr lang="en-GB" dirty="0" err="1"/>
              <a:t>endeavor</a:t>
            </a:r>
            <a:r>
              <a:rPr lang="en-GB" dirty="0"/>
              <a:t> are poised to make significant contributions towards combatting the proliferation of spam within the digital landscape.</a:t>
            </a:r>
            <a:br>
              <a:rPr lang="en-GB" dirty="0"/>
            </a:br>
            <a:endParaRPr lang="en-US" b="0" i="0" dirty="0">
              <a:solidFill>
                <a:srgbClr val="000000"/>
              </a:solidFill>
              <a:effectLst/>
            </a:endParaRPr>
          </a:p>
        </p:txBody>
      </p:sp>
      <p:sp>
        <p:nvSpPr>
          <p:cNvPr id="1048603" name="Google Shape;61;g5fab984687_2_0"/>
          <p:cNvSpPr txBox="1"/>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50" name="Group 1"/>
          <p:cNvGrpSpPr/>
          <p:nvPr/>
        </p:nvGrpSpPr>
        <p:grpSpPr>
          <a:xfrm>
            <a:off x="5679421" y="1202743"/>
            <a:ext cx="3464579" cy="3684507"/>
            <a:chOff x="5001834" y="864388"/>
            <a:chExt cx="3986766" cy="3986766"/>
          </a:xfrm>
        </p:grpSpPr>
        <p:pic>
          <p:nvPicPr>
            <p:cNvPr id="2097160" name="Picture 7" descr="A screenshot of a device  Description automatically generated"/>
            <p:cNvPicPr>
              <a:picLocks noChangeAspect="1"/>
            </p:cNvPicPr>
            <p:nvPr/>
          </p:nvPicPr>
          <p:blipFill>
            <a:blip r:embed="rId3"/>
            <a:stretch>
              <a:fillRect/>
            </a:stretch>
          </p:blipFill>
          <p:spPr>
            <a:xfrm>
              <a:off x="5001834" y="864388"/>
              <a:ext cx="3986766" cy="3986766"/>
            </a:xfrm>
            <a:prstGeom prst="rect">
              <a:avLst/>
            </a:prstGeom>
          </p:spPr>
        </p:pic>
        <p:pic>
          <p:nvPicPr>
            <p:cNvPr id="2097161" name="Picture 8" descr="Businessman fist on chin"/>
            <p:cNvPicPr>
              <a:picLocks noChangeAspect="1"/>
            </p:cNvPicPr>
            <p:nvPr/>
          </p:nvPicPr>
          <p:blipFill rotWithShape="1">
            <a:blip r:embed="rId4"/>
            <a:srcRect b="62888"/>
            <a:stretch>
              <a:fillRect/>
            </a:stretch>
          </p:blipFill>
          <p:spPr>
            <a:xfrm flipH="1">
              <a:off x="6478945" y="2680677"/>
              <a:ext cx="1647824" cy="2016369"/>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1048606"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1048607" name="TextBox 2"/>
          <p:cNvSpPr txBox="1"/>
          <p:nvPr/>
        </p:nvSpPr>
        <p:spPr>
          <a:xfrm>
            <a:off x="134935" y="1059838"/>
            <a:ext cx="4437065" cy="2250441"/>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dirty="0"/>
              <a:t>Facial emotion recognition in real-time is challenging due to human expression variability. Traditional methods struggle with accuracy, especially considering age as a factor.</a:t>
            </a:r>
          </a:p>
          <a:p>
            <a:pPr marL="173736" indent="-173736" algn="just" rtl="0" fontAlgn="base">
              <a:spcAft>
                <a:spcPts val="800"/>
              </a:spcAft>
              <a:buClr>
                <a:srgbClr val="213163"/>
              </a:buClr>
              <a:buFont typeface="Arial" panose="020B0604020202020204" pitchFamily="34" charset="0"/>
              <a:buChar char="•"/>
            </a:pPr>
            <a:r>
              <a:rPr lang="en-US" b="0" i="0" dirty="0">
                <a:solidFill>
                  <a:srgbClr val="0D0D0D"/>
                </a:solidFill>
                <a:effectLst/>
                <a:latin typeface="+mj-lt"/>
              </a:rPr>
              <a:t>Develop a system for face emotion and age detection that accurately identifies both the emotions and approximate age of individuals from facial images. This system should be robust, efficient, and capable of processing images in real-time or near real-time.</a:t>
            </a:r>
          </a:p>
          <a:p>
            <a:r>
              <a:rPr lang="en-US" dirty="0"/>
              <a:t/>
            </a:r>
            <a:br>
              <a:rPr lang="en-US" dirty="0"/>
            </a:br>
            <a:endParaRPr lang="en-US" dirty="0"/>
          </a:p>
        </p:txBody>
      </p:sp>
      <p:sp>
        <p:nvSpPr>
          <p:cNvPr id="1048608" name="Google Shape;61;g5fab984687_2_0"/>
          <p:cNvSpPr txBox="1"/>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54" name="Group 11"/>
          <p:cNvGrpSpPr/>
          <p:nvPr/>
        </p:nvGrpSpPr>
        <p:grpSpPr>
          <a:xfrm>
            <a:off x="4914899" y="1006304"/>
            <a:ext cx="3774125" cy="3130892"/>
            <a:chOff x="4578211" y="760307"/>
            <a:chExt cx="4510006" cy="3741355"/>
          </a:xfrm>
        </p:grpSpPr>
        <p:pic>
          <p:nvPicPr>
            <p:cNvPr id="2097162" name="Picture 12" descr="A purple question mark with gears  Description automatically generated"/>
            <p:cNvPicPr>
              <a:picLocks noChangeAspect="1"/>
            </p:cNvPicPr>
            <p:nvPr/>
          </p:nvPicPr>
          <p:blipFill rotWithShape="1">
            <a:blip r:embed="rId3"/>
            <a:srcRect l="11111" t="10028" r="10940" b="11567"/>
            <a:stretch>
              <a:fillRect/>
            </a:stretch>
          </p:blipFill>
          <p:spPr>
            <a:xfrm>
              <a:off x="5486396" y="760307"/>
              <a:ext cx="3601821" cy="3622886"/>
            </a:xfrm>
            <a:prstGeom prst="rect">
              <a:avLst/>
            </a:prstGeom>
          </p:spPr>
        </p:pic>
        <p:pic>
          <p:nvPicPr>
            <p:cNvPr id="2097163" name="Picture 13" descr="Businessman with clipboard"/>
            <p:cNvPicPr>
              <a:picLocks noChangeAspect="1"/>
            </p:cNvPicPr>
            <p:nvPr/>
          </p:nvPicPr>
          <p:blipFill rotWithShape="1">
            <a:blip r:embed="rId4"/>
            <a:srcRect b="60168"/>
            <a:stretch>
              <a:fillRect/>
            </a:stretch>
          </p:blipFill>
          <p:spPr>
            <a:xfrm>
              <a:off x="4578211" y="2188308"/>
              <a:ext cx="2340981" cy="2313354"/>
            </a:xfrm>
            <a:prstGeom prst="rect">
              <a:avLst/>
            </a:prstGeom>
          </p:spPr>
        </p:pic>
      </p:grpSp>
      <p:pic>
        <p:nvPicPr>
          <p:cNvPr id="2097164" name="Picture 2097163"/>
          <p:cNvPicPr>
            <a:picLocks/>
          </p:cNvPicPr>
          <p:nvPr/>
        </p:nvPicPr>
        <p:blipFill>
          <a:blip r:embed="rId5"/>
          <a:srcRect l="9806" t="19411" r="11985" b="10919"/>
          <a:stretch>
            <a:fillRect/>
          </a:stretch>
        </p:blipFill>
        <p:spPr>
          <a:xfrm>
            <a:off x="4765160" y="1059838"/>
            <a:ext cx="4072844" cy="356938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1048611"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1048612" name="TextBox 2"/>
          <p:cNvSpPr txBox="1"/>
          <p:nvPr/>
        </p:nvSpPr>
        <p:spPr>
          <a:xfrm rot="21600000">
            <a:off x="279540" y="1554920"/>
            <a:ext cx="4147852" cy="1336040"/>
          </a:xfrm>
          <a:prstGeom prst="rect">
            <a:avLst/>
          </a:prstGeom>
          <a:noFill/>
        </p:spPr>
        <p:txBody>
          <a:bodyPr wrap="square" lIns="91440" tIns="45720" rIns="91440" bIns="45720" anchor="t">
            <a:spAutoFit/>
          </a:bodyPr>
          <a:lstStyle/>
          <a:p>
            <a:pPr fontAlgn="base">
              <a:spcAft>
                <a:spcPts val="800"/>
              </a:spcAft>
              <a:buClr>
                <a:srgbClr val="213163"/>
              </a:buClr>
            </a:pPr>
            <a:r>
              <a:rPr lang="en-US" b="1" i="0" dirty="0">
                <a:solidFill>
                  <a:srgbClr val="000000"/>
                </a:solidFill>
                <a:effectLst/>
              </a:rPr>
              <a:t>Aim: </a:t>
            </a:r>
            <a:r>
              <a:rPr lang="en-GB" dirty="0"/>
              <a:t>The primary aim of this project is to design and implement a robust system for the automated detection of spam emails utilizing machine learning algorithms. The system will employ a multi-faceted approach, integrating sender analysis, content examination, and linguistic pattern recognition to differentiate between legitimate emails and spam</a:t>
            </a:r>
            <a:endParaRPr lang="en-US" i="0" dirty="0">
              <a:solidFill>
                <a:srgbClr val="000000"/>
              </a:solidFill>
              <a:effectLst/>
            </a:endParaRPr>
          </a:p>
        </p:txBody>
      </p:sp>
      <p:sp>
        <p:nvSpPr>
          <p:cNvPr id="1048613" name="Google Shape;61;g5fab984687_2_0"/>
          <p:cNvSpPr txBox="1"/>
          <p:nvPr/>
        </p:nvSpPr>
        <p:spPr>
          <a:xfrm>
            <a:off x="551634" y="623569"/>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097165" name="Graphic 1" descr="Presentation with checklist with solid fill"/>
          <p:cNvPicPr>
            <a:picLocks noChangeAspect="1"/>
          </p:cNvPicPr>
          <p:nvPr/>
        </p:nvPicPr>
        <p:blipFill rotWithShape="1">
          <a:blip r:embed="rId3"/>
          <a:srcRect l="2355" r="2355"/>
          <a:stretch>
            <a:fillRect/>
          </a:stretch>
        </p:blipFill>
        <p:spPr>
          <a:xfrm>
            <a:off x="5767584" y="1119506"/>
            <a:ext cx="2540690" cy="24824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1048616"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1048617" name="TextBox 2"/>
          <p:cNvSpPr txBox="1"/>
          <p:nvPr/>
        </p:nvSpPr>
        <p:spPr>
          <a:xfrm>
            <a:off x="134936" y="1059838"/>
            <a:ext cx="8296684" cy="2758440"/>
          </a:xfrm>
          <a:prstGeom prst="rect">
            <a:avLst/>
          </a:prstGeom>
          <a:noFill/>
        </p:spPr>
        <p:txBody>
          <a:bodyPr wrap="square" lIns="91440" tIns="45720" rIns="91440" bIns="45720" anchor="t">
            <a:spAutoFit/>
          </a:bodyPr>
          <a:lstStyle/>
          <a:p>
            <a:pPr marL="285750" indent="-285750">
              <a:buFont typeface="Wingdings" pitchFamily="2" charset="2"/>
              <a:buChar char="q"/>
            </a:pPr>
            <a:r>
              <a:rPr lang="en-GB" b="1" dirty="0"/>
              <a:t>Develop Feature Extraction Methods</a:t>
            </a:r>
            <a:r>
              <a:rPr lang="en-GB" dirty="0"/>
              <a:t>: Implement methods to extract relevant features from email data, including sender information, email content, metadata, and linguistic characteristics.</a:t>
            </a:r>
          </a:p>
          <a:p>
            <a:pPr marL="285750" indent="-285750">
              <a:buFont typeface="Wingdings" pitchFamily="2" charset="2"/>
              <a:buChar char="q"/>
            </a:pPr>
            <a:endParaRPr lang="zh-CN" altLang="en-US"/>
          </a:p>
          <a:p>
            <a:pPr marL="285750" indent="-285750">
              <a:buFont typeface="Wingdings" pitchFamily="2" charset="2"/>
              <a:buChar char="q"/>
            </a:pPr>
            <a:r>
              <a:rPr lang="en-GB" b="1" dirty="0"/>
              <a:t>Explore Machine Learning Algorithms</a:t>
            </a:r>
            <a:r>
              <a:rPr lang="en-GB" dirty="0"/>
              <a:t>: Investigate and evaluate various machine learning algorithms such as Support Vector Machines, Naive Bayes, and Random Forests for their effectiveness in spam detection.</a:t>
            </a:r>
          </a:p>
          <a:p>
            <a:pPr marL="285750" indent="-285750">
              <a:buFont typeface="Wingdings" pitchFamily="2" charset="2"/>
              <a:buChar char="q"/>
            </a:pPr>
            <a:endParaRPr lang="zh-CN" altLang="en-US"/>
          </a:p>
          <a:p>
            <a:pPr marL="285750" indent="-285750">
              <a:buFont typeface="Wingdings" pitchFamily="2" charset="2"/>
              <a:buChar char="q"/>
            </a:pPr>
            <a:r>
              <a:rPr lang="en-GB" b="1" dirty="0"/>
              <a:t>Construct Training and Testing Framework</a:t>
            </a:r>
            <a:r>
              <a:rPr lang="en-GB" dirty="0"/>
              <a:t>: Create a comprehensive dataset of </a:t>
            </a:r>
            <a:r>
              <a:rPr lang="en-GB" dirty="0" err="1"/>
              <a:t>labeled</a:t>
            </a:r>
            <a:r>
              <a:rPr lang="en-GB" dirty="0"/>
              <a:t> emails for training and testing purposes, ensuring a diverse representation of spam and legitimate messages.</a:t>
            </a:r>
          </a:p>
          <a:p>
            <a:pPr marL="285750" indent="-285750">
              <a:buFont typeface="Wingdings" pitchFamily="2" charset="2"/>
              <a:buChar char="q"/>
            </a:pPr>
            <a:endParaRPr lang="zh-CN" altLang="en-US"/>
          </a:p>
          <a:p>
            <a:pPr marL="285750" indent="-285750">
              <a:buFont typeface="Wingdings" pitchFamily="2" charset="2"/>
              <a:buChar char="q"/>
            </a:pPr>
            <a:r>
              <a:rPr lang="en-GB" b="1" dirty="0"/>
              <a:t>Optimize Performance Metrics</a:t>
            </a:r>
            <a:r>
              <a:rPr lang="en-GB" dirty="0"/>
              <a:t>: Strive to achieve high accuracy, precision, recall, and F1-score metrics to ensure the reliability and effectiveness of the spam detection system.</a:t>
            </a:r>
          </a:p>
          <a:p>
            <a:pPr marL="285750" indent="-285750">
              <a:buFont typeface="Wingdings" pitchFamily="2" charset="2"/>
              <a:buChar char="q"/>
            </a:pPr>
            <a:endParaRPr lang="zh-CN" altLang="en-US"/>
          </a:p>
          <a:p>
            <a:pPr marL="285750" indent="-285750">
              <a:buFont typeface="Wingdings" pitchFamily="2" charset="2"/>
              <a:buChar char="q"/>
            </a:pPr>
            <a:r>
              <a:rPr lang="en-GB" b="1" dirty="0"/>
              <a:t>Enhance Email Security</a:t>
            </a:r>
            <a:r>
              <a:rPr lang="en-GB" dirty="0"/>
              <a:t>: Ultimately, the project seeks to contribute to the enhancement of email security measures, reducing the risk of users falling victim to phishing attacks and improving overall user experience.</a:t>
            </a:r>
          </a:p>
        </p:txBody>
      </p:sp>
      <p:sp>
        <p:nvSpPr>
          <p:cNvPr id="1048618" name="Google Shape;61;g5fab984687_2_0"/>
          <p:cNvSpPr txBox="1"/>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1" name="Google Shape;61;g5fab984687_2_0"/>
          <p:cNvSpPr txBox="1"/>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1048622" name="Google Shape;62;g5fab984687_2_0"/>
          <p:cNvSpPr txBox="1"/>
          <p:nvPr/>
        </p:nvSpPr>
        <p:spPr>
          <a:xfrm>
            <a:off x="185736" y="1061211"/>
            <a:ext cx="8479799" cy="277365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Solution: </a:t>
            </a:r>
            <a:r>
              <a:rPr lang="en-GB" dirty="0"/>
              <a:t>The proposed solution for the "Detecting Spam Mail" project involves the development and implementation of a comprehensive system that employs machine learning algorithms to accurately classify emails as either spam or legitimate. This system will consist of the following key components</a:t>
            </a:r>
            <a:r>
              <a:rPr lang="en-US" dirty="0" smtClean="0"/>
              <a:t>. </a:t>
            </a:r>
            <a:endParaRPr lang="en-US" dirty="0"/>
          </a:p>
          <a:p>
            <a:r>
              <a:rPr lang="en-GB" b="1" dirty="0"/>
              <a:t>Feature Extraction:</a:t>
            </a:r>
            <a:endParaRPr lang="en-GB" dirty="0"/>
          </a:p>
          <a:p>
            <a:pPr marL="285750" indent="-285750">
              <a:buFont typeface="Wingdings" pitchFamily="2" charset="2"/>
              <a:buChar char="q"/>
            </a:pPr>
            <a:r>
              <a:rPr lang="en-GB" dirty="0"/>
              <a:t>Implement feature extraction techniques to gather relevant information from incoming emails. This includes:</a:t>
            </a:r>
          </a:p>
          <a:p>
            <a:pPr marL="285750" lvl="1" indent="-285750">
              <a:buFont typeface="Wingdings" pitchFamily="2" charset="2"/>
              <a:buChar char="q"/>
            </a:pPr>
            <a:r>
              <a:rPr lang="en-GB" dirty="0"/>
              <a:t>Sender Analysis: Extract sender email addresses and </a:t>
            </a:r>
            <a:r>
              <a:rPr lang="en-GB" dirty="0" err="1"/>
              <a:t>analyze</a:t>
            </a:r>
            <a:r>
              <a:rPr lang="en-GB" dirty="0"/>
              <a:t> their reputation based on past interactions</a:t>
            </a:r>
            <a:r>
              <a:rPr lang="en-GB" dirty="0" smtClean="0"/>
              <a:t>.</a:t>
            </a:r>
            <a:endParaRPr lang="en-US" dirty="0"/>
          </a:p>
          <a:p>
            <a:pPr marL="285750" lvl="1" indent="-285750">
              <a:buFont typeface="Wingdings" pitchFamily="2" charset="2"/>
              <a:buChar char="q"/>
            </a:pPr>
            <a:endParaRPr lang="en-US" dirty="0"/>
          </a:p>
          <a:p>
            <a:r>
              <a:rPr lang="en-GB" b="1" dirty="0"/>
              <a:t>Feature Extraction:</a:t>
            </a:r>
            <a:endParaRPr lang="en-GB" dirty="0"/>
          </a:p>
          <a:p>
            <a:pPr marL="285750" indent="-285750">
              <a:buFont typeface="Wingdings" pitchFamily="2" charset="2"/>
              <a:buChar char="q"/>
            </a:pPr>
            <a:r>
              <a:rPr lang="en-GB" dirty="0"/>
              <a:t>Implement feature extraction techniques to gather relevant information from incoming emails. This includes:</a:t>
            </a:r>
          </a:p>
          <a:p>
            <a:pPr marL="285750" lvl="1" indent="-285750">
              <a:buFont typeface="Wingdings" pitchFamily="2" charset="2"/>
              <a:buChar char="q"/>
            </a:pPr>
            <a:r>
              <a:rPr lang="en-GB" dirty="0"/>
              <a:t>Sender Analysis: Extract sender email addresses and </a:t>
            </a:r>
            <a:r>
              <a:rPr lang="en-GB" dirty="0" err="1"/>
              <a:t>analyze</a:t>
            </a:r>
            <a:r>
              <a:rPr lang="en-GB" dirty="0"/>
              <a:t> their reputation based on past interactions.</a:t>
            </a:r>
          </a:p>
          <a:p>
            <a:pPr marL="285750" lvl="1" indent="-285750">
              <a:buFont typeface="Wingdings" pitchFamily="2" charset="2"/>
              <a:buChar char="q"/>
            </a:pPr>
            <a:endParaRPr lang="zh-CN" altLang="en-US"/>
          </a:p>
          <a:p>
            <a:r>
              <a:rPr lang="en-GB" b="1" dirty="0"/>
              <a:t>Training and Evaluation:</a:t>
            </a:r>
            <a:endParaRPr lang="en-GB" dirty="0"/>
          </a:p>
          <a:p>
            <a:pPr marL="285750" indent="-285750">
              <a:buFont typeface="Wingdings" pitchFamily="2" charset="2"/>
              <a:buChar char="q"/>
            </a:pPr>
            <a:r>
              <a:rPr lang="en-GB" dirty="0"/>
              <a:t>Construct a robust dataset comprising </a:t>
            </a:r>
            <a:r>
              <a:rPr lang="en-GB" dirty="0" err="1"/>
              <a:t>labeled</a:t>
            </a:r>
            <a:r>
              <a:rPr lang="en-GB" dirty="0"/>
              <a:t> examples of spam and legitimate emails for training and testing purposes.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0" name="Text Placeholder 3"/>
          <p:cNvSpPr>
            <a:spLocks noGrp="1"/>
          </p:cNvSpPr>
          <p:nvPr>
            <p:ph type="body" idx="2"/>
          </p:nvPr>
        </p:nvSpPr>
        <p:spPr>
          <a:xfrm>
            <a:off x="340242" y="1152475"/>
            <a:ext cx="8492058" cy="3416400"/>
          </a:xfrm>
        </p:spPr>
        <p:txBody>
          <a:bodyPr/>
          <a:lstStyle/>
          <a:p>
            <a:pPr marL="139697" indent="0">
              <a:buNone/>
            </a:pPr>
            <a:r>
              <a:rPr lang="en-GB" b="1" dirty="0"/>
              <a:t>Real-time Scoring and Filtering:</a:t>
            </a:r>
            <a:endParaRPr lang="en-GB" dirty="0"/>
          </a:p>
          <a:p>
            <a:pPr marL="139697" indent="0">
              <a:buNone/>
            </a:pPr>
            <a:r>
              <a:rPr lang="en-GB" dirty="0"/>
              <a:t>Implement a real-time scoring system where incoming emails are processed through the trained models to determine their spam likelihood.</a:t>
            </a:r>
          </a:p>
          <a:p>
            <a:pPr marL="139697" indent="0">
              <a:buNone/>
            </a:pPr>
            <a:endParaRPr lang="zh-CN" altLang="en-US"/>
          </a:p>
          <a:p>
            <a:pPr marL="139697" indent="0">
              <a:buNone/>
            </a:pPr>
            <a:endParaRPr lang="zh-CN" altLang="en-US"/>
          </a:p>
          <a:p>
            <a:pPr marL="139697" indent="0">
              <a:buNone/>
            </a:pPr>
            <a:r>
              <a:rPr lang="en-GB" b="1" dirty="0"/>
              <a:t>Iterative Improvement:</a:t>
            </a:r>
            <a:endParaRPr lang="en-GB" dirty="0"/>
          </a:p>
          <a:p>
            <a:pPr>
              <a:buFont typeface="Wingdings" pitchFamily="2" charset="2"/>
              <a:buChar char="q"/>
            </a:pPr>
            <a:r>
              <a:rPr lang="en-GB" dirty="0"/>
              <a:t>Continuously monitor the system's performance in a live environment and gather feedback on its effectiveness.</a:t>
            </a:r>
          </a:p>
          <a:p>
            <a:pPr>
              <a:buFont typeface="Wingdings" pitchFamily="2" charset="2"/>
              <a:buChar char="q"/>
            </a:pPr>
            <a:r>
              <a:rPr lang="en-GB" dirty="0"/>
              <a:t>Implement iterative improvements such as retraining the models with new data, adjusting feature extraction methods, or exploring ensemble techniques for enhanced accuracy.</a:t>
            </a:r>
          </a:p>
          <a:p>
            <a:endParaRPr lang="en-US"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840B5AA-9286-4D97-A7B0-2C238A60B59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1126</Words>
  <Application>Microsoft Office PowerPoint</Application>
  <PresentationFormat>On-screen Show (16:9)</PresentationFormat>
  <Paragraphs>130</Paragraphs>
  <Slides>21</Slides>
  <Notes>17</Notes>
  <HiddenSlides>0</HiddenSlides>
  <MMClips>1</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Simple Light</vt:lpstr>
      <vt:lpstr>Slide 1</vt:lpstr>
      <vt:lpstr>Slide 2</vt:lpstr>
      <vt:lpstr>Course Outline</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ADMIN</cp:lastModifiedBy>
  <cp:revision>2</cp:revision>
  <dcterms:created xsi:type="dcterms:W3CDTF">2024-04-15T20:22:20Z</dcterms:created>
  <dcterms:modified xsi:type="dcterms:W3CDTF">2024-04-16T09:53:04Z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e293623b00554bdb985861881f9995f5</vt:lpwstr>
  </property>
</Properties>
</file>